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304" r:id="rId4"/>
    <p:sldId id="264" r:id="rId5"/>
    <p:sldId id="292" r:id="rId6"/>
    <p:sldId id="320" r:id="rId7"/>
    <p:sldId id="323" r:id="rId8"/>
    <p:sldId id="324" r:id="rId9"/>
    <p:sldId id="327" r:id="rId10"/>
    <p:sldId id="303" r:id="rId11"/>
    <p:sldId id="305" r:id="rId12"/>
    <p:sldId id="306" r:id="rId13"/>
    <p:sldId id="311" r:id="rId14"/>
    <p:sldId id="316" r:id="rId15"/>
    <p:sldId id="293" r:id="rId16"/>
    <p:sldId id="313" r:id="rId17"/>
    <p:sldId id="312" r:id="rId18"/>
    <p:sldId id="319" r:id="rId19"/>
    <p:sldId id="318" r:id="rId20"/>
    <p:sldId id="315" r:id="rId21"/>
    <p:sldId id="314" r:id="rId22"/>
    <p:sldId id="260" r:id="rId23"/>
    <p:sldId id="261" r:id="rId24"/>
    <p:sldId id="262" r:id="rId25"/>
    <p:sldId id="328" r:id="rId26"/>
    <p:sldId id="329" r:id="rId27"/>
    <p:sldId id="330" r:id="rId28"/>
    <p:sldId id="331" r:id="rId29"/>
    <p:sldId id="332" r:id="rId30"/>
    <p:sldId id="333" r:id="rId31"/>
    <p:sldId id="334" r:id="rId32"/>
    <p:sldId id="296" r:id="rId3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583"/>
  </p:normalViewPr>
  <p:slideViewPr>
    <p:cSldViewPr snapToGrid="0" snapToObjects="1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43530197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9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21" name="Shape 2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2" name="Shape 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4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39" name="Shape 39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0" name="Shape 4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48" name="Shape 48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90" cy="823919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0">
              <a:buSzTx/>
              <a:buFontTx/>
              <a:buNone/>
              <a:defRPr sz="2400" b="1"/>
            </a:lvl2pPr>
            <a:lvl3pPr marL="0" indent="0">
              <a:buSzTx/>
              <a:buFontTx/>
              <a:buNone/>
              <a:defRPr sz="2400" b="1"/>
            </a:lvl3pPr>
            <a:lvl4pPr marL="0" indent="0">
              <a:buSzTx/>
              <a:buFontTx/>
              <a:buNone/>
              <a:defRPr sz="2400" b="1"/>
            </a:lvl4pPr>
            <a:lvl5pPr marL="0" indent="0">
              <a:buSzTx/>
              <a:buFontTx/>
              <a:buNone/>
              <a:defRPr sz="2400" b="1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9" name="Shape 49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50" name="Shape 5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73" name="Shape 73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4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74" name="Shape 74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5" name="Shape 7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83" name="Shape 83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4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40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85" name="Shape 8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037052" y="6400415"/>
            <a:ext cx="316749" cy="276995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D4384E-99E3-A747-B91A-6B57F9C799A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470665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Titolo Testo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11089823" y="6404294"/>
            <a:ext cx="263978" cy="269237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8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/>
        </p:nvSpPr>
        <p:spPr>
          <a:xfrm>
            <a:off x="337547" y="4111177"/>
            <a:ext cx="9055835" cy="24929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2800">
                <a:solidFill>
                  <a:srgbClr val="5597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it-IT" sz="3200" dirty="0" err="1">
                <a:solidFill>
                  <a:srgbClr val="FF0000"/>
                </a:solidFill>
              </a:rPr>
              <a:t>Banded</a:t>
            </a:r>
            <a:r>
              <a:rPr lang="it-IT" sz="3200" dirty="0">
                <a:solidFill>
                  <a:srgbClr val="FF0000"/>
                </a:solidFill>
              </a:rPr>
              <a:t> Bariatric Surgery: an Update</a:t>
            </a:r>
          </a:p>
          <a:p>
            <a:pPr>
              <a:defRPr sz="2800">
                <a:solidFill>
                  <a:srgbClr val="5597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lang="it-IT" dirty="0"/>
          </a:p>
          <a:p>
            <a:pPr>
              <a:defRPr sz="2800">
                <a:solidFill>
                  <a:srgbClr val="5597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400" dirty="0"/>
              <a:t>Paolo Gentileschi</a:t>
            </a:r>
            <a:r>
              <a:rPr lang="it-IT" sz="2400" dirty="0"/>
              <a:t>, Professor of </a:t>
            </a:r>
            <a:r>
              <a:rPr lang="it-IT" sz="2400" dirty="0" err="1"/>
              <a:t>Surgery</a:t>
            </a:r>
            <a:r>
              <a:rPr lang="it-IT" sz="2400" dirty="0"/>
              <a:t>, </a:t>
            </a:r>
            <a:r>
              <a:rPr lang="it-IT" sz="2400" dirty="0" err="1"/>
              <a:t>University</a:t>
            </a:r>
            <a:r>
              <a:rPr lang="it-IT" sz="2400" dirty="0"/>
              <a:t> of Rome Tor Vergata</a:t>
            </a:r>
            <a:r>
              <a:rPr sz="2400" dirty="0"/>
              <a:t> </a:t>
            </a:r>
          </a:p>
          <a:p>
            <a:pPr>
              <a:defRPr sz="2800">
                <a:solidFill>
                  <a:srgbClr val="5597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400" dirty="0"/>
              <a:t>Bariatric and Metabolic Surgery Unit, Chief</a:t>
            </a:r>
          </a:p>
          <a:p>
            <a:pPr>
              <a:defRPr sz="2800">
                <a:solidFill>
                  <a:srgbClr val="5597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it-IT" sz="2400" dirty="0" smtClean="0"/>
              <a:t>IRCCS Maria </a:t>
            </a:r>
            <a:r>
              <a:rPr lang="it-IT" sz="2400" dirty="0" smtClean="0"/>
              <a:t>Cecilia Hospital, GVM </a:t>
            </a:r>
            <a:r>
              <a:rPr lang="it-IT" sz="2400" dirty="0" smtClean="0"/>
              <a:t>Care &amp; </a:t>
            </a:r>
            <a:r>
              <a:rPr lang="it-IT" sz="2400" dirty="0" err="1" smtClean="0"/>
              <a:t>Research</a:t>
            </a:r>
            <a:r>
              <a:rPr lang="it-IT" sz="2400" dirty="0" smtClean="0"/>
              <a:t>, </a:t>
            </a:r>
            <a:r>
              <a:rPr lang="it-IT" sz="2400" dirty="0" smtClean="0"/>
              <a:t>Cotignola (Ravenna)</a:t>
            </a:r>
            <a:endParaRPr sz="2400" dirty="0"/>
          </a:p>
        </p:txBody>
      </p:sp>
      <p:pic>
        <p:nvPicPr>
          <p:cNvPr id="1026" name="Picture 2" descr="Maria Cecilia Hospital, COTIGNOLA: voto 6.3 - opinioni, recensioni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793" y="147782"/>
            <a:ext cx="7046036" cy="3963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File:Logo-gvm-healtcare.png - Wikiped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5700253"/>
            <a:ext cx="2309668" cy="70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image2.jpeg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9726" y="1186068"/>
            <a:ext cx="6999258" cy="4810683"/>
          </a:xfrm>
          <a:prstGeom prst="rect">
            <a:avLst/>
          </a:prstGeom>
          <a:ln w="12700">
            <a:miter lim="400000"/>
          </a:ln>
        </p:spPr>
      </p:pic>
      <p:sp>
        <p:nvSpPr>
          <p:cNvPr id="100" name="Shape 100"/>
          <p:cNvSpPr/>
          <p:nvPr/>
        </p:nvSpPr>
        <p:spPr>
          <a:xfrm>
            <a:off x="2713705" y="302121"/>
            <a:ext cx="6536401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800">
                <a:solidFill>
                  <a:srgbClr val="5597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dirty="0"/>
              <a:t>Band</a:t>
            </a:r>
            <a:r>
              <a:rPr lang="it-IT" dirty="0"/>
              <a:t>ed </a:t>
            </a:r>
            <a:r>
              <a:rPr lang="it-IT" dirty="0" err="1"/>
              <a:t>procedures</a:t>
            </a:r>
            <a:r>
              <a:rPr lang="it-IT" dirty="0"/>
              <a:t> with the Ring </a:t>
            </a:r>
            <a:r>
              <a:rPr lang="it-IT" dirty="0" err="1"/>
              <a:t>MiniMizer</a:t>
            </a:r>
            <a:endParaRPr dirty="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4968" y="-181722"/>
            <a:ext cx="10515600" cy="1325563"/>
          </a:xfrm>
        </p:spPr>
        <p:txBody>
          <a:bodyPr/>
          <a:lstStyle/>
          <a:p>
            <a:r>
              <a:rPr lang="it-IT" dirty="0" err="1"/>
              <a:t>Banded</a:t>
            </a:r>
            <a:r>
              <a:rPr lang="it-IT" dirty="0"/>
              <a:t> sleeve: </a:t>
            </a:r>
            <a:r>
              <a:rPr lang="it-IT" dirty="0" err="1"/>
              <a:t>rationale</a:t>
            </a:r>
            <a:endParaRPr lang="it-IT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5754" y="7937"/>
            <a:ext cx="946246" cy="946246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7348" y="189205"/>
            <a:ext cx="3184652" cy="3602997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4"/>
          <a:srcRect l="5926" t="19333" r="25300" b="41200"/>
          <a:stretch/>
        </p:blipFill>
        <p:spPr>
          <a:xfrm>
            <a:off x="722376" y="705638"/>
            <a:ext cx="8385048" cy="2706624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878774" y="3792202"/>
            <a:ext cx="81285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600" dirty="0" err="1"/>
              <a:t>Incidence</a:t>
            </a:r>
            <a:r>
              <a:rPr lang="it-IT" sz="3600" dirty="0"/>
              <a:t> of </a:t>
            </a:r>
            <a:r>
              <a:rPr lang="it-IT" sz="3600" dirty="0" err="1"/>
              <a:t>weight</a:t>
            </a:r>
            <a:r>
              <a:rPr lang="it-IT" sz="3600" dirty="0"/>
              <a:t> </a:t>
            </a:r>
            <a:r>
              <a:rPr lang="it-IT" sz="3600" dirty="0" err="1"/>
              <a:t>regain</a:t>
            </a:r>
            <a:r>
              <a:rPr lang="it-IT" sz="3600" dirty="0"/>
              <a:t> </a:t>
            </a:r>
            <a:r>
              <a:rPr lang="it-IT" sz="3600" dirty="0" err="1"/>
              <a:t>was</a:t>
            </a:r>
            <a:r>
              <a:rPr lang="it-IT" sz="3600" dirty="0"/>
              <a:t> 17.6% (n = 2314/13,152; 95% CI 16.9–18.3).</a:t>
            </a:r>
          </a:p>
        </p:txBody>
      </p:sp>
    </p:spTree>
    <p:extLst>
      <p:ext uri="{BB962C8B-B14F-4D97-AF65-F5344CB8AC3E}">
        <p14:creationId xmlns:p14="http://schemas.microsoft.com/office/powerpoint/2010/main" val="30760126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image1.png" descr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2751" y="5811535"/>
            <a:ext cx="1834590" cy="85317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image8.png" descr="image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3648" y="0"/>
            <a:ext cx="5388352" cy="2673254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8.jpeg" descr="Figura 3 articolo bande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7582" y="3026664"/>
            <a:ext cx="7551922" cy="3638044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image7.jpeg" descr="figura 2 articolo banded.jpg"/>
          <p:cNvPicPr>
            <a:picLocks noChangeAspect="1"/>
          </p:cNvPicPr>
          <p:nvPr/>
        </p:nvPicPr>
        <p:blipFill rotWithShape="1">
          <a:blip r:embed="rId5"/>
          <a:srcRect l="12779" r="12898" b="16694"/>
          <a:stretch/>
        </p:blipFill>
        <p:spPr>
          <a:xfrm>
            <a:off x="200696" y="3583592"/>
            <a:ext cx="5770335" cy="3081116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6"/>
          <a:srcRect l="5450" t="26151" r="25175" b="17848"/>
          <a:stretch/>
        </p:blipFill>
        <p:spPr>
          <a:xfrm>
            <a:off x="200696" y="726676"/>
            <a:ext cx="6756868" cy="3067983"/>
          </a:xfrm>
          <a:prstGeom prst="rect">
            <a:avLst/>
          </a:prstGeom>
        </p:spPr>
      </p:pic>
      <p:sp>
        <p:nvSpPr>
          <p:cNvPr id="10" name="Titolo 1"/>
          <p:cNvSpPr>
            <a:spLocks noGrp="1"/>
          </p:cNvSpPr>
          <p:nvPr>
            <p:ph type="title"/>
          </p:nvPr>
        </p:nvSpPr>
        <p:spPr>
          <a:xfrm>
            <a:off x="57166" y="-350335"/>
            <a:ext cx="7043928" cy="1125347"/>
          </a:xfrm>
        </p:spPr>
        <p:txBody>
          <a:bodyPr>
            <a:normAutofit/>
          </a:bodyPr>
          <a:lstStyle/>
          <a:p>
            <a:pPr algn="l"/>
            <a:r>
              <a:rPr lang="it-IT" sz="4400" dirty="0" err="1"/>
              <a:t>Banded</a:t>
            </a:r>
            <a:r>
              <a:rPr lang="it-IT" sz="4400" dirty="0"/>
              <a:t> sleeve: results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-349731"/>
            <a:ext cx="10515600" cy="1325563"/>
          </a:xfrm>
        </p:spPr>
        <p:txBody>
          <a:bodyPr/>
          <a:lstStyle/>
          <a:p>
            <a:r>
              <a:rPr lang="it-IT" dirty="0" err="1"/>
              <a:t>Banded</a:t>
            </a:r>
            <a:r>
              <a:rPr lang="it-IT" dirty="0"/>
              <a:t> sleeve: results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2"/>
          <a:srcRect l="7350" t="21866" r="25975" b="44133"/>
          <a:stretch/>
        </p:blipFill>
        <p:spPr>
          <a:xfrm>
            <a:off x="3968496" y="557784"/>
            <a:ext cx="8129016" cy="233172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3"/>
          <a:srcRect l="6675" t="37466" r="60100" b="38934"/>
          <a:stretch/>
        </p:blipFill>
        <p:spPr>
          <a:xfrm>
            <a:off x="3282696" y="3182112"/>
            <a:ext cx="8353328" cy="333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58212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/>
          <a:srcRect l="4351" t="22267" r="27100" b="44800"/>
          <a:stretch/>
        </p:blipFill>
        <p:spPr>
          <a:xfrm>
            <a:off x="3328416" y="194606"/>
            <a:ext cx="8763654" cy="2368296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-349731"/>
            <a:ext cx="10515600" cy="1325563"/>
          </a:xfrm>
        </p:spPr>
        <p:txBody>
          <a:bodyPr/>
          <a:lstStyle/>
          <a:p>
            <a:r>
              <a:rPr lang="it-IT" dirty="0" err="1"/>
              <a:t>Banded</a:t>
            </a:r>
            <a:r>
              <a:rPr lang="it-IT" dirty="0"/>
              <a:t> sleeve: results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/>
          <a:srcRect l="4200" t="38000" r="26875" b="22400"/>
          <a:stretch/>
        </p:blipFill>
        <p:spPr>
          <a:xfrm>
            <a:off x="3788664" y="3963924"/>
            <a:ext cx="8403336" cy="2715768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100584" y="2515033"/>
            <a:ext cx="6275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err="1"/>
              <a:t>Adjusted</a:t>
            </a:r>
            <a:r>
              <a:rPr lang="it-IT" dirty="0"/>
              <a:t> %EWL 3 </a:t>
            </a:r>
            <a:r>
              <a:rPr lang="it-IT" dirty="0" err="1"/>
              <a:t>years</a:t>
            </a:r>
            <a:r>
              <a:rPr lang="it-IT" dirty="0"/>
              <a:t> </a:t>
            </a:r>
            <a:r>
              <a:rPr lang="it-IT" dirty="0" err="1"/>
              <a:t>after</a:t>
            </a:r>
            <a:r>
              <a:rPr lang="it-IT" dirty="0"/>
              <a:t> </a:t>
            </a:r>
            <a:r>
              <a:rPr lang="it-IT" dirty="0" err="1"/>
              <a:t>surgery</a:t>
            </a:r>
            <a:r>
              <a:rPr lang="it-IT" dirty="0"/>
              <a:t> </a:t>
            </a:r>
            <a:r>
              <a:rPr lang="it-IT" dirty="0" err="1"/>
              <a:t>was</a:t>
            </a:r>
            <a:r>
              <a:rPr lang="it-IT" dirty="0"/>
              <a:t> 62.3% (95% CI, 56.2–68.5) for SG and 73.9% (95% CI, 67.8–80.0) for BSG </a:t>
            </a:r>
            <a:r>
              <a:rPr lang="en-US" dirty="0"/>
              <a:t>(P = 0.0073). </a:t>
            </a:r>
            <a:endParaRPr lang="it-IT" dirty="0"/>
          </a:p>
        </p:txBody>
      </p:sp>
      <p:sp>
        <p:nvSpPr>
          <p:cNvPr id="6" name="Rettangolo 5"/>
          <p:cNvSpPr/>
          <p:nvPr/>
        </p:nvSpPr>
        <p:spPr>
          <a:xfrm>
            <a:off x="6186243" y="2525484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/>
              <a:t>At 3 </a:t>
            </a:r>
            <a:r>
              <a:rPr lang="it-IT" dirty="0" err="1"/>
              <a:t>years</a:t>
            </a:r>
            <a:r>
              <a:rPr lang="it-IT" dirty="0"/>
              <a:t>, </a:t>
            </a:r>
            <a:r>
              <a:rPr lang="it-IT" sz="2400" b="1" dirty="0" err="1"/>
              <a:t>adjusted</a:t>
            </a:r>
            <a:r>
              <a:rPr lang="it-IT" sz="2400" b="1" dirty="0"/>
              <a:t> BAROS score </a:t>
            </a:r>
            <a:r>
              <a:rPr lang="it-IT" sz="2400" b="1" dirty="0" err="1"/>
              <a:t>was</a:t>
            </a:r>
            <a:r>
              <a:rPr lang="it-IT" sz="2400" b="1" dirty="0"/>
              <a:t> 1.5 </a:t>
            </a:r>
            <a:r>
              <a:rPr lang="it-IT" sz="2400" b="1" dirty="0" err="1"/>
              <a:t>points</a:t>
            </a:r>
            <a:r>
              <a:rPr lang="it-IT" sz="2400" b="1" dirty="0"/>
              <a:t> </a:t>
            </a:r>
            <a:r>
              <a:rPr lang="it-IT" sz="2400" b="1" dirty="0" err="1"/>
              <a:t>higher</a:t>
            </a:r>
            <a:r>
              <a:rPr lang="it-IT" sz="2400" b="1" dirty="0"/>
              <a:t> </a:t>
            </a:r>
            <a:r>
              <a:rPr lang="it-IT" dirty="0"/>
              <a:t>in BSG (BSG 6.44; SG 4.98; P = 0.0017).</a:t>
            </a:r>
          </a:p>
        </p:txBody>
      </p:sp>
    </p:spTree>
    <p:extLst>
      <p:ext uri="{BB962C8B-B14F-4D97-AF65-F5344CB8AC3E}">
        <p14:creationId xmlns:p14="http://schemas.microsoft.com/office/powerpoint/2010/main" val="12955551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01C7233-3CB8-5241-AE26-62F7FCA98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3107689-5378-3E43-B7DF-F6D93B7F88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5D6F4A0-FCBA-D048-9124-A4D2E2E896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47486" y="-1519792"/>
            <a:ext cx="7090994" cy="10034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10888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ACB93FF-E096-FD4E-8D01-21E2EE368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5A26E88-BC9C-7F41-ACDE-08F889FE6C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9CED805-B715-314F-B273-B8CD5319EB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85571" y="-1828799"/>
            <a:ext cx="7430856" cy="10515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81714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87C0B91-1520-7A4A-A9A1-3F83C5051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2205AC9-F578-3341-A75B-D6EF7A57ED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F48A9C4-3152-ED4E-B0C3-CFAF69CEC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548" y="-2710456"/>
            <a:ext cx="8894618" cy="12587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36679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Banded</a:t>
            </a:r>
            <a:r>
              <a:rPr lang="it-IT" dirty="0"/>
              <a:t> RYGB: </a:t>
            </a:r>
            <a:r>
              <a:rPr lang="it-IT" dirty="0" err="1"/>
              <a:t>rationale</a:t>
            </a:r>
            <a:endParaRPr lang="it-IT" dirty="0"/>
          </a:p>
        </p:txBody>
      </p:sp>
      <p:pic>
        <p:nvPicPr>
          <p:cNvPr id="5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544" y="1566672"/>
            <a:ext cx="43434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3"/>
          <a:srcRect l="5926" t="19333" r="25300" b="41200"/>
          <a:stretch/>
        </p:blipFill>
        <p:spPr>
          <a:xfrm>
            <a:off x="67056" y="1566672"/>
            <a:ext cx="7623048" cy="2460657"/>
          </a:xfrm>
          <a:prstGeom prst="rect">
            <a:avLst/>
          </a:prstGeom>
        </p:spPr>
      </p:pic>
      <p:sp>
        <p:nvSpPr>
          <p:cNvPr id="9" name="Rettangolo 8"/>
          <p:cNvSpPr/>
          <p:nvPr/>
        </p:nvSpPr>
        <p:spPr>
          <a:xfrm>
            <a:off x="67055" y="4332603"/>
            <a:ext cx="74500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dirty="0" err="1"/>
              <a:t>Incidence</a:t>
            </a:r>
            <a:r>
              <a:rPr lang="it-IT" sz="2800" dirty="0"/>
              <a:t> of </a:t>
            </a:r>
            <a:r>
              <a:rPr lang="it-IT" sz="2800" dirty="0" err="1"/>
              <a:t>weight</a:t>
            </a:r>
            <a:r>
              <a:rPr lang="it-IT" sz="2800" dirty="0"/>
              <a:t> </a:t>
            </a:r>
            <a:r>
              <a:rPr lang="it-IT" sz="2800" dirty="0" err="1"/>
              <a:t>regain</a:t>
            </a:r>
            <a:r>
              <a:rPr lang="it-IT" sz="2800" dirty="0"/>
              <a:t> </a:t>
            </a:r>
            <a:r>
              <a:rPr lang="it-IT" sz="2800" dirty="0" err="1"/>
              <a:t>was</a:t>
            </a:r>
            <a:r>
              <a:rPr lang="it-IT" sz="2800" dirty="0"/>
              <a:t> 17.6% (n = 2314/13,152; 95% CI 16.9–18.3).</a:t>
            </a:r>
          </a:p>
        </p:txBody>
      </p:sp>
    </p:spTree>
    <p:extLst>
      <p:ext uri="{BB962C8B-B14F-4D97-AF65-F5344CB8AC3E}">
        <p14:creationId xmlns:p14="http://schemas.microsoft.com/office/powerpoint/2010/main" val="1245025865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-371380"/>
            <a:ext cx="10515600" cy="1325563"/>
          </a:xfrm>
        </p:spPr>
        <p:txBody>
          <a:bodyPr/>
          <a:lstStyle/>
          <a:p>
            <a:r>
              <a:rPr lang="it-IT" dirty="0" err="1"/>
              <a:t>Banded</a:t>
            </a:r>
            <a:r>
              <a:rPr lang="it-IT" dirty="0"/>
              <a:t> RYGB: results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5754" y="7937"/>
            <a:ext cx="946246" cy="946246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3"/>
          <a:srcRect l="7800" t="20799" r="27249" b="41200"/>
          <a:stretch/>
        </p:blipFill>
        <p:spPr>
          <a:xfrm>
            <a:off x="5332021" y="19867"/>
            <a:ext cx="6832711" cy="2248641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4"/>
          <a:srcRect l="12750" t="45200" r="29650" b="9600"/>
          <a:stretch/>
        </p:blipFill>
        <p:spPr>
          <a:xfrm>
            <a:off x="285008" y="2246831"/>
            <a:ext cx="10411968" cy="4595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510613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-371380"/>
            <a:ext cx="10515600" cy="1325563"/>
          </a:xfrm>
        </p:spPr>
        <p:txBody>
          <a:bodyPr/>
          <a:lstStyle/>
          <a:p>
            <a:r>
              <a:rPr lang="it-IT" dirty="0" err="1"/>
              <a:t>Banded</a:t>
            </a:r>
            <a:r>
              <a:rPr lang="it-IT" dirty="0"/>
              <a:t> RYGB: results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/>
          <a:srcRect l="5999" t="20400" r="31676" b="42933"/>
          <a:stretch/>
        </p:blipFill>
        <p:spPr>
          <a:xfrm>
            <a:off x="4593336" y="481060"/>
            <a:ext cx="7598664" cy="251460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/>
          <a:srcRect l="6225" t="27467" r="24025" b="28400"/>
          <a:stretch/>
        </p:blipFill>
        <p:spPr>
          <a:xfrm>
            <a:off x="210312" y="2995660"/>
            <a:ext cx="10692384" cy="3805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460746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2"/>
          <a:srcRect l="6852" t="20446" r="27224" b="34622"/>
          <a:stretch/>
        </p:blipFill>
        <p:spPr>
          <a:xfrm>
            <a:off x="0" y="7937"/>
            <a:ext cx="6669024" cy="2556839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8595573" y="5257800"/>
            <a:ext cx="560406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2018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3"/>
          <a:srcRect l="17700" t="25067" r="36925" b="15733"/>
          <a:stretch/>
        </p:blipFill>
        <p:spPr>
          <a:xfrm>
            <a:off x="5148072" y="1795391"/>
            <a:ext cx="6773967" cy="4971308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>
            <a:off x="4462272" y="2398242"/>
            <a:ext cx="762384" cy="34163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1 year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it-IT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it-IT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2 </a:t>
            </a:r>
            <a:r>
              <a:rPr kumimoji="0" lang="it-IT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years</a:t>
            </a:r>
            <a:endParaRPr kumimoji="0" lang="it-IT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it-IT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it-IT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it-IT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it-IT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it-IT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5 </a:t>
            </a:r>
            <a:r>
              <a:rPr kumimoji="0" lang="it-IT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years</a:t>
            </a:r>
            <a:endParaRPr kumimoji="0" lang="it-IT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1" name="Ovale 10"/>
          <p:cNvSpPr/>
          <p:nvPr/>
        </p:nvSpPr>
        <p:spPr>
          <a:xfrm>
            <a:off x="6924178" y="5766914"/>
            <a:ext cx="680909" cy="312873"/>
          </a:xfrm>
          <a:prstGeom prst="ellipse">
            <a:avLst/>
          </a:prstGeom>
          <a:noFill/>
          <a:ln w="25400" cap="flat">
            <a:solidFill>
              <a:srgbClr val="FF0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5263123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9228" y="2608560"/>
            <a:ext cx="2017102" cy="44119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Five-year weighted mean EWL of 72.5 % (67.5, 77.4) was </a:t>
            </a:r>
            <a:r>
              <a:rPr lang="en-US" sz="2000" b="1" u="sng" dirty="0"/>
              <a:t>sustained at 10+ years </a:t>
            </a:r>
            <a:r>
              <a:rPr lang="en-US" sz="2000" dirty="0"/>
              <a:t>(69.4 %; 58.9, 80.0).</a:t>
            </a:r>
            <a:endParaRPr lang="it-IT" sz="20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/>
          <a:srcRect l="6301" t="22533" r="26200" b="40933"/>
          <a:stretch/>
        </p:blipFill>
        <p:spPr>
          <a:xfrm>
            <a:off x="0" y="103104"/>
            <a:ext cx="8229600" cy="2505456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3"/>
          <a:srcRect l="16515" t="47092" r="47201" b="35461"/>
          <a:stretch/>
        </p:blipFill>
        <p:spPr>
          <a:xfrm rot="5400000">
            <a:off x="5988306" y="2988858"/>
            <a:ext cx="6090862" cy="1647423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4"/>
          <a:srcRect l="12394" t="28558" r="47359" b="57116"/>
          <a:stretch/>
        </p:blipFill>
        <p:spPr>
          <a:xfrm rot="5400000">
            <a:off x="7155758" y="2701691"/>
            <a:ext cx="6756144" cy="1352762"/>
          </a:xfrm>
          <a:prstGeom prst="rect">
            <a:avLst/>
          </a:prstGeom>
        </p:spPr>
      </p:pic>
      <p:sp>
        <p:nvSpPr>
          <p:cNvPr id="12" name="Rectangle 8"/>
          <p:cNvSpPr/>
          <p:nvPr/>
        </p:nvSpPr>
        <p:spPr>
          <a:xfrm>
            <a:off x="8343433" y="4417065"/>
            <a:ext cx="2292739" cy="748322"/>
          </a:xfrm>
          <a:prstGeom prst="rect">
            <a:avLst/>
          </a:prstGeom>
          <a:solidFill>
            <a:srgbClr val="02D475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 rotWithShape="1">
          <a:blip r:embed="rId5"/>
          <a:srcRect l="34069" t="28085" r="30585" b="21560"/>
          <a:stretch/>
        </p:blipFill>
        <p:spPr>
          <a:xfrm>
            <a:off x="2096330" y="2484390"/>
            <a:ext cx="5457770" cy="4373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119578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-371380"/>
            <a:ext cx="10515600" cy="1325563"/>
          </a:xfrm>
        </p:spPr>
        <p:txBody>
          <a:bodyPr/>
          <a:lstStyle/>
          <a:p>
            <a:r>
              <a:rPr lang="it-IT" dirty="0" err="1"/>
              <a:t>Banded</a:t>
            </a:r>
            <a:r>
              <a:rPr lang="it-IT" dirty="0"/>
              <a:t> OAGB: </a:t>
            </a:r>
            <a:r>
              <a:rPr lang="it-IT" dirty="0" err="1"/>
              <a:t>rationale</a:t>
            </a:r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/>
          <a:srcRect l="6225" t="22400" r="59875" b="14934"/>
          <a:stretch/>
        </p:blipFill>
        <p:spPr>
          <a:xfrm>
            <a:off x="6642591" y="1359711"/>
            <a:ext cx="5076286" cy="5278439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3"/>
          <a:srcRect l="5926" t="19333" r="25300" b="41200"/>
          <a:stretch/>
        </p:blipFill>
        <p:spPr>
          <a:xfrm>
            <a:off x="195072" y="752856"/>
            <a:ext cx="7623048" cy="2460657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195072" y="3518787"/>
            <a:ext cx="55420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err="1"/>
              <a:t>Incidence</a:t>
            </a:r>
            <a:r>
              <a:rPr lang="it-IT" dirty="0"/>
              <a:t> of </a:t>
            </a:r>
            <a:r>
              <a:rPr lang="it-IT" dirty="0" err="1"/>
              <a:t>weight</a:t>
            </a:r>
            <a:r>
              <a:rPr lang="it-IT" dirty="0"/>
              <a:t> </a:t>
            </a:r>
            <a:r>
              <a:rPr lang="it-IT" dirty="0" err="1"/>
              <a:t>regain</a:t>
            </a:r>
            <a:r>
              <a:rPr lang="it-IT" dirty="0"/>
              <a:t> </a:t>
            </a:r>
            <a:r>
              <a:rPr lang="it-IT" dirty="0" err="1"/>
              <a:t>was</a:t>
            </a:r>
            <a:r>
              <a:rPr lang="it-IT" dirty="0"/>
              <a:t> 17.6% (n = 2314/13,152; 95% CI 16.9–18.3).</a:t>
            </a:r>
          </a:p>
        </p:txBody>
      </p:sp>
    </p:spTree>
    <p:extLst>
      <p:ext uri="{BB962C8B-B14F-4D97-AF65-F5344CB8AC3E}">
        <p14:creationId xmlns:p14="http://schemas.microsoft.com/office/powerpoint/2010/main" val="537523256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-371380"/>
            <a:ext cx="10515600" cy="1325563"/>
          </a:xfrm>
        </p:spPr>
        <p:txBody>
          <a:bodyPr/>
          <a:lstStyle/>
          <a:p>
            <a:r>
              <a:rPr lang="it-IT" dirty="0" err="1"/>
              <a:t>Banded</a:t>
            </a:r>
            <a:r>
              <a:rPr lang="it-IT" dirty="0"/>
              <a:t> OAGB: results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2"/>
          <a:srcRect l="6224" t="28533" r="22451" b="33600"/>
          <a:stretch/>
        </p:blipFill>
        <p:spPr>
          <a:xfrm>
            <a:off x="1642153" y="566928"/>
            <a:ext cx="10410637" cy="3108960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2468880" y="4740850"/>
            <a:ext cx="93451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Median follow-up: 18 months (5–36). </a:t>
            </a:r>
          </a:p>
          <a:p>
            <a:r>
              <a:rPr lang="en-US" dirty="0"/>
              <a:t>No patient ring removal or conversion to Roux-</a:t>
            </a:r>
            <a:r>
              <a:rPr lang="en-US" dirty="0" err="1"/>
              <a:t>en</a:t>
            </a:r>
            <a:r>
              <a:rPr lang="en-US" dirty="0"/>
              <a:t>-Y gastric bypass. </a:t>
            </a:r>
          </a:p>
          <a:p>
            <a:r>
              <a:rPr lang="en-US" dirty="0"/>
              <a:t>Food intolerance/ vomiting was present in 1 patient (1.1%) </a:t>
            </a:r>
          </a:p>
          <a:p>
            <a:r>
              <a:rPr lang="en-US" dirty="0"/>
              <a:t>Bile reflux was present in 1 patient (1.1%)</a:t>
            </a:r>
          </a:p>
          <a:p>
            <a:r>
              <a:rPr lang="en-US" dirty="0"/>
              <a:t>No </a:t>
            </a:r>
            <a:r>
              <a:rPr lang="en-US" dirty="0" err="1"/>
              <a:t>stomal</a:t>
            </a:r>
            <a:r>
              <a:rPr lang="en-US" dirty="0"/>
              <a:t> ulcers were observed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61013758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-371380"/>
            <a:ext cx="10515600" cy="1325563"/>
          </a:xfrm>
        </p:spPr>
        <p:txBody>
          <a:bodyPr/>
          <a:lstStyle/>
          <a:p>
            <a:r>
              <a:rPr lang="it-IT" dirty="0" err="1"/>
              <a:t>Banded</a:t>
            </a:r>
            <a:r>
              <a:rPr lang="it-IT" dirty="0"/>
              <a:t> OAGB: results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2"/>
          <a:srcRect l="6550" t="21645" r="26025" b="40089"/>
          <a:stretch/>
        </p:blipFill>
        <p:spPr>
          <a:xfrm>
            <a:off x="2119814" y="481060"/>
            <a:ext cx="10072186" cy="3215481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3"/>
          <a:srcRect l="6450" t="37333" r="25975" b="21067"/>
          <a:stretch/>
        </p:blipFill>
        <p:spPr>
          <a:xfrm>
            <a:off x="2119814" y="3754926"/>
            <a:ext cx="9886258" cy="310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284641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-371380"/>
            <a:ext cx="10515600" cy="1325563"/>
          </a:xfrm>
        </p:spPr>
        <p:txBody>
          <a:bodyPr/>
          <a:lstStyle/>
          <a:p>
            <a:r>
              <a:rPr lang="it-IT" dirty="0" err="1"/>
              <a:t>Banded</a:t>
            </a:r>
            <a:r>
              <a:rPr lang="it-IT" dirty="0"/>
              <a:t> OAGB: results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/>
          <a:srcRect l="6000" t="21333" r="24925" b="42934"/>
          <a:stretch/>
        </p:blipFill>
        <p:spPr>
          <a:xfrm>
            <a:off x="3648456" y="566928"/>
            <a:ext cx="8421624" cy="2450592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4090416" y="4051453"/>
            <a:ext cx="60960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000" b="1" dirty="0"/>
              <a:t>3.6% </a:t>
            </a:r>
            <a:r>
              <a:rPr lang="it-IT" sz="2000" b="1" dirty="0" err="1"/>
              <a:t>had</a:t>
            </a:r>
            <a:r>
              <a:rPr lang="it-IT" sz="2000" b="1" dirty="0"/>
              <a:t> SR </a:t>
            </a:r>
            <a:r>
              <a:rPr lang="it-IT" sz="2000" b="1" dirty="0" err="1"/>
              <a:t>problems</a:t>
            </a:r>
            <a:r>
              <a:rPr lang="it-IT" sz="2000" b="1" dirty="0"/>
              <a:t> </a:t>
            </a:r>
            <a:r>
              <a:rPr lang="it-IT" sz="2000" b="1" dirty="0" err="1"/>
              <a:t>needing</a:t>
            </a:r>
            <a:r>
              <a:rPr lang="it-IT" sz="2000" b="1" dirty="0"/>
              <a:t> </a:t>
            </a:r>
            <a:r>
              <a:rPr lang="it-IT" sz="2000" b="1" dirty="0" err="1"/>
              <a:t>removal</a:t>
            </a:r>
            <a:r>
              <a:rPr lang="it-IT" dirty="0"/>
              <a:t>. </a:t>
            </a:r>
          </a:p>
          <a:p>
            <a:r>
              <a:rPr lang="it-IT" dirty="0" err="1"/>
              <a:t>Two</a:t>
            </a:r>
            <a:r>
              <a:rPr lang="it-IT" dirty="0"/>
              <a:t> </a:t>
            </a:r>
            <a:r>
              <a:rPr lang="it-IT" dirty="0" err="1"/>
              <a:t>other</a:t>
            </a:r>
            <a:r>
              <a:rPr lang="it-IT" dirty="0"/>
              <a:t> </a:t>
            </a:r>
            <a:r>
              <a:rPr lang="it-IT" dirty="0" err="1"/>
              <a:t>patients</a:t>
            </a:r>
            <a:r>
              <a:rPr lang="it-IT" dirty="0"/>
              <a:t> </a:t>
            </a:r>
            <a:r>
              <a:rPr lang="it-IT" dirty="0" err="1"/>
              <a:t>had</a:t>
            </a:r>
            <a:r>
              <a:rPr lang="it-IT" dirty="0"/>
              <a:t> the SR </a:t>
            </a:r>
            <a:r>
              <a:rPr lang="it-IT" dirty="0" err="1"/>
              <a:t>changed</a:t>
            </a:r>
            <a:r>
              <a:rPr lang="it-IT" dirty="0"/>
              <a:t> to a </a:t>
            </a:r>
            <a:r>
              <a:rPr lang="it-IT" dirty="0" err="1"/>
              <a:t>bigger</a:t>
            </a:r>
            <a:r>
              <a:rPr lang="it-IT" dirty="0"/>
              <a:t> </a:t>
            </a:r>
            <a:r>
              <a:rPr lang="it-IT" dirty="0" err="1"/>
              <a:t>size</a:t>
            </a:r>
            <a:r>
              <a:rPr lang="it-IT" dirty="0"/>
              <a:t> and a </a:t>
            </a:r>
            <a:r>
              <a:rPr lang="it-IT" dirty="0" err="1"/>
              <a:t>further</a:t>
            </a:r>
            <a:r>
              <a:rPr lang="it-IT" dirty="0"/>
              <a:t> </a:t>
            </a:r>
            <a:r>
              <a:rPr lang="it-IT" dirty="0" err="1"/>
              <a:t>two</a:t>
            </a:r>
            <a:r>
              <a:rPr lang="it-IT" dirty="0"/>
              <a:t> </a:t>
            </a:r>
            <a:r>
              <a:rPr lang="it-IT" dirty="0" err="1"/>
              <a:t>had</a:t>
            </a:r>
            <a:r>
              <a:rPr lang="it-IT" dirty="0"/>
              <a:t> </a:t>
            </a:r>
            <a:r>
              <a:rPr lang="it-IT" dirty="0" err="1"/>
              <a:t>endoscopic</a:t>
            </a:r>
            <a:r>
              <a:rPr lang="it-IT" dirty="0"/>
              <a:t> </a:t>
            </a:r>
            <a:r>
              <a:rPr lang="it-IT" dirty="0" err="1"/>
              <a:t>removal</a:t>
            </a:r>
            <a:r>
              <a:rPr lang="it-IT" dirty="0"/>
              <a:t> </a:t>
            </a:r>
            <a:r>
              <a:rPr lang="it-IT" dirty="0" err="1"/>
              <a:t>ofthe</a:t>
            </a:r>
            <a:r>
              <a:rPr lang="it-IT" dirty="0"/>
              <a:t> SR for </a:t>
            </a:r>
            <a:r>
              <a:rPr lang="it-IT" dirty="0" err="1"/>
              <a:t>erosion</a:t>
            </a:r>
            <a:r>
              <a:rPr lang="it-IT" dirty="0"/>
              <a:t>. </a:t>
            </a:r>
          </a:p>
          <a:p>
            <a:endParaRPr lang="it-IT" dirty="0"/>
          </a:p>
          <a:p>
            <a:endParaRPr lang="it-IT" dirty="0"/>
          </a:p>
          <a:p>
            <a:r>
              <a:rPr lang="it-IT" dirty="0"/>
              <a:t>The number of </a:t>
            </a:r>
            <a:r>
              <a:rPr lang="it-IT" dirty="0" err="1"/>
              <a:t>patients</a:t>
            </a:r>
            <a:r>
              <a:rPr lang="it-IT" dirty="0"/>
              <a:t> on </a:t>
            </a:r>
            <a:r>
              <a:rPr lang="it-IT" sz="2000" b="1" dirty="0"/>
              <a:t>anti-</a:t>
            </a:r>
            <a:r>
              <a:rPr lang="it-IT" sz="2000" b="1" dirty="0" err="1"/>
              <a:t>reflux</a:t>
            </a:r>
            <a:r>
              <a:rPr lang="it-IT" sz="2000" b="1" dirty="0"/>
              <a:t> </a:t>
            </a:r>
            <a:r>
              <a:rPr lang="it-IT" sz="2000" b="1" dirty="0" err="1"/>
              <a:t>medications</a:t>
            </a:r>
            <a:r>
              <a:rPr lang="it-IT" sz="2000" b="1" dirty="0"/>
              <a:t> </a:t>
            </a:r>
            <a:r>
              <a:rPr lang="it-IT" sz="2000" b="1" dirty="0" err="1"/>
              <a:t>increased</a:t>
            </a:r>
            <a:r>
              <a:rPr lang="it-IT" sz="2000" b="1" dirty="0"/>
              <a:t> from 5.1% to 44.6% </a:t>
            </a:r>
            <a:r>
              <a:rPr lang="it-IT" sz="2000" b="1" dirty="0" err="1"/>
              <a:t>at</a:t>
            </a:r>
            <a:r>
              <a:rPr lang="it-IT" sz="2000" b="1" dirty="0"/>
              <a:t> 11 </a:t>
            </a:r>
            <a:r>
              <a:rPr lang="it-IT" sz="2000" b="1" dirty="0" err="1"/>
              <a:t>years</a:t>
            </a:r>
            <a:r>
              <a:rPr lang="it-IT" sz="2000" b="1" dirty="0"/>
              <a:t>. </a:t>
            </a:r>
          </a:p>
        </p:txBody>
      </p:sp>
      <p:sp>
        <p:nvSpPr>
          <p:cNvPr id="9" name="Rettangolo 8"/>
          <p:cNvSpPr/>
          <p:nvPr/>
        </p:nvSpPr>
        <p:spPr>
          <a:xfrm>
            <a:off x="0" y="3220456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 err="1"/>
              <a:t>Mean</a:t>
            </a:r>
            <a:r>
              <a:rPr lang="it-IT" dirty="0"/>
              <a:t> </a:t>
            </a:r>
            <a:r>
              <a:rPr lang="it-IT" dirty="0" err="1"/>
              <a:t>percent</a:t>
            </a:r>
            <a:r>
              <a:rPr lang="it-IT" dirty="0"/>
              <a:t> </a:t>
            </a:r>
            <a:r>
              <a:rPr lang="it-IT" dirty="0" err="1"/>
              <a:t>excess</a:t>
            </a:r>
            <a:r>
              <a:rPr lang="it-IT" dirty="0"/>
              <a:t> </a:t>
            </a:r>
            <a:r>
              <a:rPr lang="it-IT" dirty="0" err="1"/>
              <a:t>weight</a:t>
            </a:r>
            <a:r>
              <a:rPr lang="it-IT" dirty="0"/>
              <a:t> </a:t>
            </a:r>
            <a:r>
              <a:rPr lang="it-IT" dirty="0" err="1"/>
              <a:t>loss</a:t>
            </a:r>
            <a:r>
              <a:rPr lang="it-IT" dirty="0"/>
              <a:t> (%EWL) </a:t>
            </a:r>
            <a:r>
              <a:rPr lang="it-IT" dirty="0" err="1"/>
              <a:t>at</a:t>
            </a:r>
            <a:r>
              <a:rPr lang="it-IT" dirty="0"/>
              <a:t> </a:t>
            </a:r>
            <a:r>
              <a:rPr lang="it-IT" sz="2400" b="1" dirty="0"/>
              <a:t>11 </a:t>
            </a:r>
            <a:r>
              <a:rPr lang="it-IT" sz="2400" b="1" dirty="0" err="1"/>
              <a:t>years</a:t>
            </a:r>
            <a:r>
              <a:rPr lang="it-IT" sz="2400" b="1" dirty="0"/>
              <a:t> </a:t>
            </a:r>
            <a:r>
              <a:rPr lang="it-IT" sz="2400" b="1" dirty="0" err="1"/>
              <a:t>was</a:t>
            </a:r>
            <a:r>
              <a:rPr lang="it-IT" sz="2400" b="1" dirty="0"/>
              <a:t> 84.3%</a:t>
            </a:r>
          </a:p>
        </p:txBody>
      </p:sp>
    </p:spTree>
    <p:extLst>
      <p:ext uri="{BB962C8B-B14F-4D97-AF65-F5344CB8AC3E}">
        <p14:creationId xmlns:p14="http://schemas.microsoft.com/office/powerpoint/2010/main" val="2047709270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126376" y="320512"/>
            <a:ext cx="4945551" cy="1142780"/>
          </a:xfrm>
        </p:spPr>
        <p:txBody>
          <a:bodyPr>
            <a:normAutofit fontScale="90000"/>
          </a:bodyPr>
          <a:lstStyle/>
          <a:p>
            <a:r>
              <a:rPr lang="it-IT" dirty="0" err="1"/>
              <a:t>Banded</a:t>
            </a:r>
            <a:r>
              <a:rPr lang="it-IT" dirty="0"/>
              <a:t> OAGB: results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/>
          <a:srcRect l="6223" t="26951" r="59867" b="22128"/>
          <a:stretch/>
        </p:blipFill>
        <p:spPr>
          <a:xfrm>
            <a:off x="6861242" y="2355077"/>
            <a:ext cx="5330758" cy="4502923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4134255" y="2925248"/>
            <a:ext cx="261349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err="1"/>
              <a:t>Five</a:t>
            </a:r>
            <a:r>
              <a:rPr lang="it-IT" sz="2400" dirty="0"/>
              <a:t>-year </a:t>
            </a:r>
            <a:r>
              <a:rPr lang="it-IT" sz="2400" dirty="0" err="1"/>
              <a:t>mean</a:t>
            </a:r>
            <a:r>
              <a:rPr lang="it-IT" sz="2400" dirty="0"/>
              <a:t> BMI </a:t>
            </a:r>
            <a:r>
              <a:rPr lang="it-IT" sz="2400" dirty="0" err="1"/>
              <a:t>was</a:t>
            </a:r>
            <a:r>
              <a:rPr lang="it-IT" sz="2400" dirty="0"/>
              <a:t> 31.2 ± 5.4, a BMI </a:t>
            </a:r>
            <a:r>
              <a:rPr lang="it-IT" sz="2400" dirty="0" err="1"/>
              <a:t>loss</a:t>
            </a:r>
            <a:r>
              <a:rPr lang="it-IT" sz="2400" dirty="0"/>
              <a:t> of25.9 (TWL 45.3 ± 7.5%; EWL 72.2 ± 12.8%).</a:t>
            </a:r>
          </a:p>
        </p:txBody>
      </p:sp>
      <p:sp>
        <p:nvSpPr>
          <p:cNvPr id="9" name="Rettangolo 8"/>
          <p:cNvSpPr/>
          <p:nvPr/>
        </p:nvSpPr>
        <p:spPr>
          <a:xfrm>
            <a:off x="316149" y="2491537"/>
            <a:ext cx="28956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3 </a:t>
            </a:r>
            <a:r>
              <a:rPr lang="it-IT" dirty="0" err="1"/>
              <a:t>patients</a:t>
            </a:r>
            <a:r>
              <a:rPr lang="it-IT" dirty="0"/>
              <a:t> </a:t>
            </a:r>
            <a:r>
              <a:rPr lang="it-IT" dirty="0" err="1"/>
              <a:t>required</a:t>
            </a:r>
            <a:r>
              <a:rPr lang="it-IT" dirty="0"/>
              <a:t> band </a:t>
            </a:r>
            <a:r>
              <a:rPr lang="it-IT" dirty="0" err="1"/>
              <a:t>removal</a:t>
            </a:r>
            <a:r>
              <a:rPr lang="it-IT" dirty="0"/>
              <a:t> for:</a:t>
            </a:r>
          </a:p>
          <a:p>
            <a:endParaRPr lang="it-IT" dirty="0"/>
          </a:p>
          <a:p>
            <a:r>
              <a:rPr lang="it-IT" dirty="0"/>
              <a:t>-</a:t>
            </a:r>
            <a:r>
              <a:rPr lang="it-IT" dirty="0" err="1"/>
              <a:t>stasis</a:t>
            </a:r>
            <a:r>
              <a:rPr lang="it-IT" dirty="0"/>
              <a:t> </a:t>
            </a:r>
            <a:r>
              <a:rPr lang="it-IT" dirty="0" err="1"/>
              <a:t>esophagitis</a:t>
            </a:r>
            <a:r>
              <a:rPr lang="it-IT" dirty="0"/>
              <a:t> and </a:t>
            </a:r>
            <a:r>
              <a:rPr lang="it-IT" dirty="0" err="1"/>
              <a:t>recurrent</a:t>
            </a:r>
            <a:r>
              <a:rPr lang="it-IT" dirty="0"/>
              <a:t> </a:t>
            </a:r>
            <a:r>
              <a:rPr lang="it-IT" dirty="0" err="1"/>
              <a:t>vomiting</a:t>
            </a:r>
            <a:endParaRPr lang="it-IT" dirty="0"/>
          </a:p>
          <a:p>
            <a:endParaRPr lang="it-IT" dirty="0"/>
          </a:p>
          <a:p>
            <a:r>
              <a:rPr lang="it-IT" dirty="0"/>
              <a:t>-1 </a:t>
            </a:r>
            <a:r>
              <a:rPr lang="it-IT" dirty="0" err="1"/>
              <a:t>hypoalbuminemia</a:t>
            </a:r>
            <a:endParaRPr lang="it-IT" dirty="0"/>
          </a:p>
          <a:p>
            <a:endParaRPr lang="it-IT" dirty="0"/>
          </a:p>
          <a:p>
            <a:r>
              <a:rPr lang="it-IT" dirty="0"/>
              <a:t>-anemia</a:t>
            </a:r>
          </a:p>
        </p:txBody>
      </p:sp>
      <p:sp>
        <p:nvSpPr>
          <p:cNvPr id="10" name="Rettangolo 9"/>
          <p:cNvSpPr/>
          <p:nvPr/>
        </p:nvSpPr>
        <p:spPr>
          <a:xfrm>
            <a:off x="163749" y="528948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 err="1"/>
              <a:t>Patient</a:t>
            </a:r>
            <a:r>
              <a:rPr lang="it-IT" dirty="0"/>
              <a:t> #6 = band </a:t>
            </a:r>
            <a:r>
              <a:rPr lang="it-IT" dirty="0" err="1"/>
              <a:t>explantation</a:t>
            </a:r>
            <a:r>
              <a:rPr lang="it-IT" dirty="0"/>
              <a:t> </a:t>
            </a:r>
            <a:r>
              <a:rPr lang="it-IT" dirty="0" err="1"/>
              <a:t>at</a:t>
            </a:r>
            <a:r>
              <a:rPr lang="it-IT" dirty="0"/>
              <a:t> 18 </a:t>
            </a:r>
            <a:r>
              <a:rPr lang="it-IT" dirty="0" err="1"/>
              <a:t>mo</a:t>
            </a:r>
            <a:r>
              <a:rPr lang="it-IT" dirty="0"/>
              <a:t>.; </a:t>
            </a:r>
            <a:r>
              <a:rPr lang="it-IT" dirty="0" err="1"/>
              <a:t>shortened</a:t>
            </a:r>
            <a:r>
              <a:rPr lang="it-IT" dirty="0"/>
              <a:t> </a:t>
            </a:r>
            <a:r>
              <a:rPr lang="it-IT" dirty="0" err="1"/>
              <a:t>afferent</a:t>
            </a:r>
            <a:r>
              <a:rPr lang="it-IT" dirty="0"/>
              <a:t> </a:t>
            </a:r>
            <a:r>
              <a:rPr lang="it-IT" dirty="0" err="1"/>
              <a:t>limb</a:t>
            </a:r>
            <a:r>
              <a:rPr lang="it-IT" dirty="0"/>
              <a:t> from 200 to 160 cm</a:t>
            </a: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3"/>
          <a:srcRect l="6064" t="21844" r="36649" b="41702"/>
          <a:stretch/>
        </p:blipFill>
        <p:spPr>
          <a:xfrm>
            <a:off x="47485" y="0"/>
            <a:ext cx="6984460" cy="250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214483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-297657"/>
            <a:ext cx="10515600" cy="1325563"/>
          </a:xfrm>
        </p:spPr>
        <p:txBody>
          <a:bodyPr/>
          <a:lstStyle/>
          <a:p>
            <a:r>
              <a:rPr lang="it-IT" dirty="0"/>
              <a:t>Re-do Surgery: Results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5754" y="7937"/>
            <a:ext cx="946246" cy="946246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/>
          <a:srcRect l="6675" t="21600" r="26500" b="36000"/>
          <a:stretch/>
        </p:blipFill>
        <p:spPr>
          <a:xfrm>
            <a:off x="5102352" y="7937"/>
            <a:ext cx="7202021" cy="2570418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4"/>
          <a:srcRect l="6900" t="39200" r="26274" b="16267"/>
          <a:stretch/>
        </p:blipFill>
        <p:spPr>
          <a:xfrm>
            <a:off x="0" y="2578355"/>
            <a:ext cx="11416658" cy="4279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607957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/>
          <a:srcRect l="5925" t="21999" r="59425" b="20400"/>
          <a:stretch/>
        </p:blipFill>
        <p:spPr>
          <a:xfrm>
            <a:off x="64008" y="953589"/>
            <a:ext cx="6236208" cy="5831259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-297657"/>
            <a:ext cx="10515600" cy="1325563"/>
          </a:xfrm>
        </p:spPr>
        <p:txBody>
          <a:bodyPr/>
          <a:lstStyle/>
          <a:p>
            <a:r>
              <a:rPr lang="it-IT" dirty="0"/>
              <a:t>Re-do Surgery: Results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5754" y="7937"/>
            <a:ext cx="946246" cy="946246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4"/>
          <a:srcRect l="6675" t="21600" r="26500" b="36000"/>
          <a:stretch/>
        </p:blipFill>
        <p:spPr>
          <a:xfrm>
            <a:off x="5102353" y="7937"/>
            <a:ext cx="7089648" cy="2530312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6364224" y="2733378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 err="1"/>
              <a:t>Eighteen</a:t>
            </a:r>
            <a:r>
              <a:rPr lang="it-IT" dirty="0"/>
              <a:t> </a:t>
            </a:r>
            <a:r>
              <a:rPr lang="it-IT" sz="2400" b="1" dirty="0"/>
              <a:t>(23%) </a:t>
            </a:r>
            <a:r>
              <a:rPr lang="it-IT" sz="2400" b="1" dirty="0" err="1"/>
              <a:t>rings</a:t>
            </a:r>
            <a:r>
              <a:rPr lang="it-IT" sz="2400" b="1" dirty="0"/>
              <a:t> </a:t>
            </a:r>
            <a:r>
              <a:rPr lang="it-IT" sz="2400" b="1" dirty="0" err="1"/>
              <a:t>were</a:t>
            </a:r>
            <a:r>
              <a:rPr lang="it-IT" sz="2400" b="1" dirty="0"/>
              <a:t> </a:t>
            </a:r>
            <a:r>
              <a:rPr lang="it-IT" sz="2400" b="1" dirty="0" err="1"/>
              <a:t>removed</a:t>
            </a:r>
            <a:r>
              <a:rPr lang="it-IT" sz="2400" b="1" dirty="0"/>
              <a:t> </a:t>
            </a:r>
            <a:r>
              <a:rPr lang="it-IT" dirty="0" err="1"/>
              <a:t>after</a:t>
            </a:r>
            <a:r>
              <a:rPr lang="it-IT" dirty="0"/>
              <a:t> a </a:t>
            </a:r>
            <a:r>
              <a:rPr lang="it-IT" dirty="0" err="1"/>
              <a:t>mean</a:t>
            </a:r>
            <a:r>
              <a:rPr lang="it-IT" dirty="0"/>
              <a:t> follow-up of 9 </a:t>
            </a:r>
            <a:r>
              <a:rPr lang="it-IT" dirty="0" err="1"/>
              <a:t>months</a:t>
            </a:r>
            <a:r>
              <a:rPr lang="it-IT" dirty="0"/>
              <a:t> and </a:t>
            </a:r>
            <a:r>
              <a:rPr lang="it-IT" dirty="0" err="1"/>
              <a:t>five</a:t>
            </a:r>
            <a:r>
              <a:rPr lang="it-IT" dirty="0"/>
              <a:t> (6%) </a:t>
            </a:r>
            <a:r>
              <a:rPr lang="it-IT" dirty="0" err="1"/>
              <a:t>were</a:t>
            </a:r>
            <a:r>
              <a:rPr lang="it-IT" dirty="0"/>
              <a:t> </a:t>
            </a:r>
            <a:r>
              <a:rPr lang="it-IT" dirty="0" err="1"/>
              <a:t>adjusted</a:t>
            </a:r>
            <a:r>
              <a:rPr lang="it-IT" dirty="0"/>
              <a:t> to a </a:t>
            </a:r>
            <a:r>
              <a:rPr lang="it-IT" dirty="0" err="1"/>
              <a:t>larger</a:t>
            </a:r>
            <a:r>
              <a:rPr lang="it-IT" dirty="0"/>
              <a:t> </a:t>
            </a:r>
            <a:r>
              <a:rPr lang="it-IT" dirty="0" err="1"/>
              <a:t>circumference</a:t>
            </a:r>
            <a:r>
              <a:rPr lang="it-IT" dirty="0"/>
              <a:t>. </a:t>
            </a:r>
          </a:p>
          <a:p>
            <a:endParaRPr lang="it-IT" dirty="0"/>
          </a:p>
          <a:p>
            <a:r>
              <a:rPr lang="it-IT" dirty="0"/>
              <a:t>The main </a:t>
            </a:r>
            <a:r>
              <a:rPr lang="it-IT" dirty="0" err="1"/>
              <a:t>reason</a:t>
            </a:r>
            <a:r>
              <a:rPr lang="it-IT" dirty="0"/>
              <a:t> for band </a:t>
            </a:r>
            <a:r>
              <a:rPr lang="it-IT" dirty="0" err="1"/>
              <a:t>removal</a:t>
            </a:r>
            <a:r>
              <a:rPr lang="it-IT" dirty="0"/>
              <a:t> or </a:t>
            </a:r>
            <a:r>
              <a:rPr lang="it-IT" dirty="0" err="1"/>
              <a:t>adjustment</a:t>
            </a:r>
            <a:r>
              <a:rPr lang="it-IT" dirty="0"/>
              <a:t> </a:t>
            </a:r>
            <a:r>
              <a:rPr lang="it-IT" dirty="0" err="1"/>
              <a:t>was</a:t>
            </a:r>
            <a:r>
              <a:rPr lang="it-IT" dirty="0"/>
              <a:t> </a:t>
            </a:r>
            <a:r>
              <a:rPr lang="it-IT" sz="2400" b="1" dirty="0" err="1"/>
              <a:t>dysphagia</a:t>
            </a:r>
            <a:r>
              <a:rPr lang="it-IT" dirty="0"/>
              <a:t> (n = 22). </a:t>
            </a:r>
          </a:p>
        </p:txBody>
      </p:sp>
      <p:sp>
        <p:nvSpPr>
          <p:cNvPr id="9" name="Rettangolo 8"/>
          <p:cNvSpPr/>
          <p:nvPr/>
        </p:nvSpPr>
        <p:spPr>
          <a:xfrm>
            <a:off x="6495288" y="4867499"/>
            <a:ext cx="4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err="1"/>
              <a:t>This</a:t>
            </a:r>
            <a:r>
              <a:rPr lang="it-IT" dirty="0"/>
              <a:t> </a:t>
            </a:r>
            <a:r>
              <a:rPr lang="it-IT" dirty="0" err="1"/>
              <a:t>percentage</a:t>
            </a:r>
            <a:r>
              <a:rPr lang="it-IT" dirty="0"/>
              <a:t> </a:t>
            </a:r>
            <a:r>
              <a:rPr lang="it-IT" dirty="0" err="1"/>
              <a:t>decreased</a:t>
            </a:r>
            <a:r>
              <a:rPr lang="it-IT" dirty="0"/>
              <a:t> to 17% </a:t>
            </a:r>
            <a:r>
              <a:rPr lang="it-IT" dirty="0" err="1"/>
              <a:t>when</a:t>
            </a:r>
            <a:r>
              <a:rPr lang="it-IT" dirty="0"/>
              <a:t> </a:t>
            </a:r>
            <a:r>
              <a:rPr lang="it-IT" dirty="0" err="1"/>
              <a:t>expe</a:t>
            </a:r>
            <a:r>
              <a:rPr lang="it-IT" dirty="0"/>
              <a:t>- </a:t>
            </a:r>
            <a:r>
              <a:rPr lang="it-IT" dirty="0" err="1"/>
              <a:t>rience</a:t>
            </a:r>
            <a:r>
              <a:rPr lang="it-IT" dirty="0"/>
              <a:t> </a:t>
            </a:r>
            <a:r>
              <a:rPr lang="it-IT" dirty="0" err="1"/>
              <a:t>increased</a:t>
            </a:r>
            <a:r>
              <a:rPr lang="it-IT" dirty="0"/>
              <a:t> (&gt; 20 </a:t>
            </a:r>
            <a:r>
              <a:rPr lang="it-IT" dirty="0" err="1"/>
              <a:t>procedures</a:t>
            </a:r>
            <a:r>
              <a:rPr lang="it-IT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26006568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/>
        </p:nvSpPr>
        <p:spPr>
          <a:xfrm>
            <a:off x="388807" y="285183"/>
            <a:ext cx="3651096" cy="59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defRPr sz="3400" b="1">
                <a:solidFill>
                  <a:schemeClr val="accent5"/>
                </a:solidFill>
              </a:defRPr>
            </a:lvl1pPr>
          </a:lstStyle>
          <a:p>
            <a:r>
              <a:t>Technical Aspects</a:t>
            </a:r>
          </a:p>
        </p:txBody>
      </p:sp>
      <p:sp>
        <p:nvSpPr>
          <p:cNvPr id="115" name="Shape 115"/>
          <p:cNvSpPr/>
          <p:nvPr/>
        </p:nvSpPr>
        <p:spPr>
          <a:xfrm>
            <a:off x="455071" y="1433149"/>
            <a:ext cx="2936069" cy="421637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algn="ctr">
              <a:defRPr sz="2100">
                <a:solidFill>
                  <a:schemeClr val="accent5"/>
                </a:solidFill>
              </a:defRPr>
            </a:lvl1pPr>
          </a:lstStyle>
          <a:p>
            <a:r>
              <a:t>RETROGASTRIC TUNNEL</a:t>
            </a:r>
          </a:p>
        </p:txBody>
      </p:sp>
      <p:pic>
        <p:nvPicPr>
          <p:cNvPr id="116" name="image2.tif" descr="Immagine"/>
          <p:cNvPicPr>
            <a:picLocks noChangeAspect="1"/>
          </p:cNvPicPr>
          <p:nvPr/>
        </p:nvPicPr>
        <p:blipFill>
          <a:blip r:embed="rId2"/>
          <a:srcRect l="23622" t="12390" r="19907" b="8050"/>
          <a:stretch>
            <a:fillRect/>
          </a:stretch>
        </p:blipFill>
        <p:spPr>
          <a:xfrm>
            <a:off x="6184267" y="551894"/>
            <a:ext cx="4598856" cy="21829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5" h="21394" extrusionOk="0">
                <a:moveTo>
                  <a:pt x="3422" y="5"/>
                </a:moveTo>
                <a:cubicBezTo>
                  <a:pt x="3260" y="23"/>
                  <a:pt x="3080" y="90"/>
                  <a:pt x="3041" y="188"/>
                </a:cubicBezTo>
                <a:cubicBezTo>
                  <a:pt x="3002" y="286"/>
                  <a:pt x="2923" y="367"/>
                  <a:pt x="2866" y="367"/>
                </a:cubicBezTo>
                <a:cubicBezTo>
                  <a:pt x="2809" y="367"/>
                  <a:pt x="2749" y="413"/>
                  <a:pt x="2732" y="472"/>
                </a:cubicBezTo>
                <a:cubicBezTo>
                  <a:pt x="2715" y="530"/>
                  <a:pt x="2578" y="614"/>
                  <a:pt x="2429" y="658"/>
                </a:cubicBezTo>
                <a:cubicBezTo>
                  <a:pt x="2279" y="702"/>
                  <a:pt x="2076" y="814"/>
                  <a:pt x="1978" y="907"/>
                </a:cubicBezTo>
                <a:cubicBezTo>
                  <a:pt x="1860" y="1020"/>
                  <a:pt x="1557" y="1088"/>
                  <a:pt x="1078" y="1106"/>
                </a:cubicBezTo>
                <a:lnTo>
                  <a:pt x="354" y="1133"/>
                </a:lnTo>
                <a:lnTo>
                  <a:pt x="177" y="1514"/>
                </a:lnTo>
                <a:lnTo>
                  <a:pt x="0" y="1895"/>
                </a:lnTo>
                <a:lnTo>
                  <a:pt x="125" y="2160"/>
                </a:lnTo>
                <a:cubicBezTo>
                  <a:pt x="237" y="2395"/>
                  <a:pt x="289" y="2415"/>
                  <a:pt x="631" y="2347"/>
                </a:cubicBezTo>
                <a:cubicBezTo>
                  <a:pt x="1138" y="2248"/>
                  <a:pt x="1512" y="2390"/>
                  <a:pt x="1552" y="2700"/>
                </a:cubicBezTo>
                <a:cubicBezTo>
                  <a:pt x="1569" y="2830"/>
                  <a:pt x="1622" y="3058"/>
                  <a:pt x="1669" y="3206"/>
                </a:cubicBezTo>
                <a:cubicBezTo>
                  <a:pt x="1804" y="3631"/>
                  <a:pt x="2197" y="3585"/>
                  <a:pt x="2421" y="3117"/>
                </a:cubicBezTo>
                <a:cubicBezTo>
                  <a:pt x="2516" y="2920"/>
                  <a:pt x="2637" y="2759"/>
                  <a:pt x="2691" y="2759"/>
                </a:cubicBezTo>
                <a:cubicBezTo>
                  <a:pt x="2745" y="2759"/>
                  <a:pt x="2815" y="2705"/>
                  <a:pt x="2845" y="2642"/>
                </a:cubicBezTo>
                <a:cubicBezTo>
                  <a:pt x="2929" y="2467"/>
                  <a:pt x="11179" y="2456"/>
                  <a:pt x="11207" y="2630"/>
                </a:cubicBezTo>
                <a:cubicBezTo>
                  <a:pt x="11223" y="2729"/>
                  <a:pt x="11251" y="2728"/>
                  <a:pt x="11311" y="2623"/>
                </a:cubicBezTo>
                <a:cubicBezTo>
                  <a:pt x="11370" y="2521"/>
                  <a:pt x="11412" y="2518"/>
                  <a:pt x="11456" y="2611"/>
                </a:cubicBezTo>
                <a:cubicBezTo>
                  <a:pt x="11501" y="2703"/>
                  <a:pt x="11557" y="2701"/>
                  <a:pt x="11655" y="2607"/>
                </a:cubicBezTo>
                <a:cubicBezTo>
                  <a:pt x="11757" y="2510"/>
                  <a:pt x="11811" y="2515"/>
                  <a:pt x="11860" y="2619"/>
                </a:cubicBezTo>
                <a:cubicBezTo>
                  <a:pt x="11947" y="2800"/>
                  <a:pt x="12263" y="2797"/>
                  <a:pt x="12350" y="2615"/>
                </a:cubicBezTo>
                <a:cubicBezTo>
                  <a:pt x="12400" y="2509"/>
                  <a:pt x="12450" y="2507"/>
                  <a:pt x="12547" y="2607"/>
                </a:cubicBezTo>
                <a:cubicBezTo>
                  <a:pt x="12690" y="2754"/>
                  <a:pt x="13720" y="2754"/>
                  <a:pt x="13829" y="2607"/>
                </a:cubicBezTo>
                <a:cubicBezTo>
                  <a:pt x="13866" y="2557"/>
                  <a:pt x="13912" y="2560"/>
                  <a:pt x="13930" y="2619"/>
                </a:cubicBezTo>
                <a:cubicBezTo>
                  <a:pt x="13947" y="2678"/>
                  <a:pt x="15360" y="2730"/>
                  <a:pt x="17142" y="2735"/>
                </a:cubicBezTo>
                <a:cubicBezTo>
                  <a:pt x="19850" y="2743"/>
                  <a:pt x="20336" y="2769"/>
                  <a:pt x="20415" y="2918"/>
                </a:cubicBezTo>
                <a:cubicBezTo>
                  <a:pt x="20479" y="3037"/>
                  <a:pt x="20648" y="3099"/>
                  <a:pt x="20944" y="3105"/>
                </a:cubicBezTo>
                <a:cubicBezTo>
                  <a:pt x="21324" y="3112"/>
                  <a:pt x="21392" y="3078"/>
                  <a:pt x="21489" y="2844"/>
                </a:cubicBezTo>
                <a:cubicBezTo>
                  <a:pt x="21600" y="2577"/>
                  <a:pt x="21599" y="2576"/>
                  <a:pt x="21416" y="2218"/>
                </a:cubicBezTo>
                <a:cubicBezTo>
                  <a:pt x="21316" y="2021"/>
                  <a:pt x="21200" y="1843"/>
                  <a:pt x="21158" y="1821"/>
                </a:cubicBezTo>
                <a:cubicBezTo>
                  <a:pt x="21115" y="1800"/>
                  <a:pt x="21040" y="1705"/>
                  <a:pt x="20990" y="1611"/>
                </a:cubicBezTo>
                <a:cubicBezTo>
                  <a:pt x="20941" y="1518"/>
                  <a:pt x="20838" y="1444"/>
                  <a:pt x="20761" y="1444"/>
                </a:cubicBezTo>
                <a:cubicBezTo>
                  <a:pt x="20684" y="1444"/>
                  <a:pt x="20570" y="1367"/>
                  <a:pt x="20508" y="1277"/>
                </a:cubicBezTo>
                <a:cubicBezTo>
                  <a:pt x="20446" y="1186"/>
                  <a:pt x="20157" y="1076"/>
                  <a:pt x="19866" y="1028"/>
                </a:cubicBezTo>
                <a:cubicBezTo>
                  <a:pt x="19575" y="980"/>
                  <a:pt x="19323" y="891"/>
                  <a:pt x="19306" y="833"/>
                </a:cubicBezTo>
                <a:cubicBezTo>
                  <a:pt x="19289" y="775"/>
                  <a:pt x="15908" y="737"/>
                  <a:pt x="11575" y="744"/>
                </a:cubicBezTo>
                <a:lnTo>
                  <a:pt x="3876" y="756"/>
                </a:lnTo>
                <a:lnTo>
                  <a:pt x="3774" y="487"/>
                </a:lnTo>
                <a:cubicBezTo>
                  <a:pt x="3717" y="341"/>
                  <a:pt x="3686" y="173"/>
                  <a:pt x="3703" y="114"/>
                </a:cubicBezTo>
                <a:cubicBezTo>
                  <a:pt x="3732" y="17"/>
                  <a:pt x="3585" y="-13"/>
                  <a:pt x="3422" y="5"/>
                </a:cubicBezTo>
                <a:close/>
                <a:moveTo>
                  <a:pt x="4775" y="5034"/>
                </a:moveTo>
                <a:cubicBezTo>
                  <a:pt x="4532" y="5031"/>
                  <a:pt x="4477" y="5065"/>
                  <a:pt x="4472" y="5236"/>
                </a:cubicBezTo>
                <a:cubicBezTo>
                  <a:pt x="4438" y="6436"/>
                  <a:pt x="4446" y="6491"/>
                  <a:pt x="4744" y="7154"/>
                </a:cubicBezTo>
                <a:cubicBezTo>
                  <a:pt x="4877" y="7452"/>
                  <a:pt x="4986" y="7799"/>
                  <a:pt x="4986" y="7924"/>
                </a:cubicBezTo>
                <a:cubicBezTo>
                  <a:pt x="4986" y="8049"/>
                  <a:pt x="5012" y="8117"/>
                  <a:pt x="5043" y="8076"/>
                </a:cubicBezTo>
                <a:cubicBezTo>
                  <a:pt x="5075" y="8035"/>
                  <a:pt x="5119" y="8100"/>
                  <a:pt x="5140" y="8220"/>
                </a:cubicBezTo>
                <a:cubicBezTo>
                  <a:pt x="5161" y="8339"/>
                  <a:pt x="5224" y="8504"/>
                  <a:pt x="5278" y="8585"/>
                </a:cubicBezTo>
                <a:cubicBezTo>
                  <a:pt x="5335" y="8671"/>
                  <a:pt x="5363" y="8826"/>
                  <a:pt x="5347" y="8955"/>
                </a:cubicBezTo>
                <a:cubicBezTo>
                  <a:pt x="5327" y="9111"/>
                  <a:pt x="5356" y="9200"/>
                  <a:pt x="5443" y="9247"/>
                </a:cubicBezTo>
                <a:cubicBezTo>
                  <a:pt x="5512" y="9285"/>
                  <a:pt x="5553" y="9366"/>
                  <a:pt x="5535" y="9429"/>
                </a:cubicBezTo>
                <a:cubicBezTo>
                  <a:pt x="5516" y="9493"/>
                  <a:pt x="5540" y="9574"/>
                  <a:pt x="5587" y="9612"/>
                </a:cubicBezTo>
                <a:cubicBezTo>
                  <a:pt x="5634" y="9650"/>
                  <a:pt x="5672" y="9800"/>
                  <a:pt x="5672" y="9943"/>
                </a:cubicBezTo>
                <a:cubicBezTo>
                  <a:pt x="5672" y="10085"/>
                  <a:pt x="5715" y="10268"/>
                  <a:pt x="5767" y="10347"/>
                </a:cubicBezTo>
                <a:cubicBezTo>
                  <a:pt x="5989" y="10687"/>
                  <a:pt x="5787" y="10763"/>
                  <a:pt x="4654" y="10767"/>
                </a:cubicBezTo>
                <a:cubicBezTo>
                  <a:pt x="4035" y="10770"/>
                  <a:pt x="3485" y="10772"/>
                  <a:pt x="3432" y="10775"/>
                </a:cubicBezTo>
                <a:cubicBezTo>
                  <a:pt x="3379" y="10778"/>
                  <a:pt x="3305" y="10860"/>
                  <a:pt x="3268" y="10954"/>
                </a:cubicBezTo>
                <a:cubicBezTo>
                  <a:pt x="3231" y="11048"/>
                  <a:pt x="3103" y="11125"/>
                  <a:pt x="2985" y="11125"/>
                </a:cubicBezTo>
                <a:cubicBezTo>
                  <a:pt x="2864" y="11125"/>
                  <a:pt x="2739" y="11203"/>
                  <a:pt x="2698" y="11304"/>
                </a:cubicBezTo>
                <a:cubicBezTo>
                  <a:pt x="2659" y="11403"/>
                  <a:pt x="2579" y="11483"/>
                  <a:pt x="2520" y="11483"/>
                </a:cubicBezTo>
                <a:cubicBezTo>
                  <a:pt x="2452" y="11483"/>
                  <a:pt x="2414" y="11570"/>
                  <a:pt x="2414" y="11717"/>
                </a:cubicBezTo>
                <a:cubicBezTo>
                  <a:pt x="2414" y="11965"/>
                  <a:pt x="2198" y="12353"/>
                  <a:pt x="2118" y="12249"/>
                </a:cubicBezTo>
                <a:cubicBezTo>
                  <a:pt x="2091" y="12215"/>
                  <a:pt x="2069" y="12284"/>
                  <a:pt x="2069" y="12405"/>
                </a:cubicBezTo>
                <a:cubicBezTo>
                  <a:pt x="2069" y="12526"/>
                  <a:pt x="1993" y="12804"/>
                  <a:pt x="1898" y="13020"/>
                </a:cubicBezTo>
                <a:cubicBezTo>
                  <a:pt x="1804" y="13236"/>
                  <a:pt x="1727" y="13463"/>
                  <a:pt x="1727" y="13529"/>
                </a:cubicBezTo>
                <a:cubicBezTo>
                  <a:pt x="1727" y="13595"/>
                  <a:pt x="1794" y="13837"/>
                  <a:pt x="1878" y="14066"/>
                </a:cubicBezTo>
                <a:cubicBezTo>
                  <a:pt x="1992" y="14380"/>
                  <a:pt x="2013" y="14518"/>
                  <a:pt x="1963" y="14622"/>
                </a:cubicBezTo>
                <a:cubicBezTo>
                  <a:pt x="1837" y="14886"/>
                  <a:pt x="1888" y="15510"/>
                  <a:pt x="2069" y="15925"/>
                </a:cubicBezTo>
                <a:cubicBezTo>
                  <a:pt x="2164" y="16141"/>
                  <a:pt x="2241" y="16382"/>
                  <a:pt x="2241" y="16462"/>
                </a:cubicBezTo>
                <a:cubicBezTo>
                  <a:pt x="2241" y="16542"/>
                  <a:pt x="2319" y="16786"/>
                  <a:pt x="2414" y="17002"/>
                </a:cubicBezTo>
                <a:cubicBezTo>
                  <a:pt x="2508" y="17218"/>
                  <a:pt x="2585" y="17459"/>
                  <a:pt x="2585" y="17539"/>
                </a:cubicBezTo>
                <a:cubicBezTo>
                  <a:pt x="2585" y="17707"/>
                  <a:pt x="3279" y="19178"/>
                  <a:pt x="3381" y="19227"/>
                </a:cubicBezTo>
                <a:cubicBezTo>
                  <a:pt x="3482" y="19275"/>
                  <a:pt x="3785" y="19760"/>
                  <a:pt x="3785" y="19873"/>
                </a:cubicBezTo>
                <a:cubicBezTo>
                  <a:pt x="3785" y="19926"/>
                  <a:pt x="3819" y="19970"/>
                  <a:pt x="3862" y="19970"/>
                </a:cubicBezTo>
                <a:cubicBezTo>
                  <a:pt x="3904" y="19970"/>
                  <a:pt x="4046" y="20131"/>
                  <a:pt x="4176" y="20328"/>
                </a:cubicBezTo>
                <a:cubicBezTo>
                  <a:pt x="4306" y="20525"/>
                  <a:pt x="4459" y="20686"/>
                  <a:pt x="4517" y="20686"/>
                </a:cubicBezTo>
                <a:cubicBezTo>
                  <a:pt x="4574" y="20686"/>
                  <a:pt x="4671" y="20764"/>
                  <a:pt x="4733" y="20861"/>
                </a:cubicBezTo>
                <a:cubicBezTo>
                  <a:pt x="4794" y="20957"/>
                  <a:pt x="4895" y="21041"/>
                  <a:pt x="4958" y="21044"/>
                </a:cubicBezTo>
                <a:cubicBezTo>
                  <a:pt x="5021" y="21047"/>
                  <a:pt x="5136" y="21122"/>
                  <a:pt x="5215" y="21211"/>
                </a:cubicBezTo>
                <a:cubicBezTo>
                  <a:pt x="5547" y="21587"/>
                  <a:pt x="6757" y="21343"/>
                  <a:pt x="7049" y="20841"/>
                </a:cubicBezTo>
                <a:cubicBezTo>
                  <a:pt x="7099" y="20756"/>
                  <a:pt x="7168" y="20686"/>
                  <a:pt x="7204" y="20686"/>
                </a:cubicBezTo>
                <a:cubicBezTo>
                  <a:pt x="7295" y="20686"/>
                  <a:pt x="7673" y="19877"/>
                  <a:pt x="7673" y="19682"/>
                </a:cubicBezTo>
                <a:cubicBezTo>
                  <a:pt x="7673" y="19594"/>
                  <a:pt x="7712" y="19456"/>
                  <a:pt x="7759" y="19375"/>
                </a:cubicBezTo>
                <a:cubicBezTo>
                  <a:pt x="7805" y="19294"/>
                  <a:pt x="7831" y="19185"/>
                  <a:pt x="7816" y="19134"/>
                </a:cubicBezTo>
                <a:cubicBezTo>
                  <a:pt x="7780" y="19012"/>
                  <a:pt x="7930" y="18752"/>
                  <a:pt x="7978" y="18854"/>
                </a:cubicBezTo>
                <a:cubicBezTo>
                  <a:pt x="7999" y="18897"/>
                  <a:pt x="8017" y="18803"/>
                  <a:pt x="8017" y="18644"/>
                </a:cubicBezTo>
                <a:cubicBezTo>
                  <a:pt x="8017" y="18485"/>
                  <a:pt x="8052" y="18221"/>
                  <a:pt x="8094" y="18053"/>
                </a:cubicBezTo>
                <a:cubicBezTo>
                  <a:pt x="8139" y="17874"/>
                  <a:pt x="8172" y="17296"/>
                  <a:pt x="8177" y="16649"/>
                </a:cubicBezTo>
                <a:cubicBezTo>
                  <a:pt x="8184" y="15708"/>
                  <a:pt x="8170" y="15537"/>
                  <a:pt x="8082" y="15439"/>
                </a:cubicBezTo>
                <a:cubicBezTo>
                  <a:pt x="8005" y="15352"/>
                  <a:pt x="7988" y="15218"/>
                  <a:pt x="8006" y="14890"/>
                </a:cubicBezTo>
                <a:cubicBezTo>
                  <a:pt x="8022" y="14596"/>
                  <a:pt x="8002" y="14412"/>
                  <a:pt x="7943" y="14315"/>
                </a:cubicBezTo>
                <a:cubicBezTo>
                  <a:pt x="7895" y="14236"/>
                  <a:pt x="7843" y="13951"/>
                  <a:pt x="7829" y="13681"/>
                </a:cubicBezTo>
                <a:cubicBezTo>
                  <a:pt x="7815" y="13411"/>
                  <a:pt x="7787" y="13133"/>
                  <a:pt x="7766" y="13062"/>
                </a:cubicBezTo>
                <a:cubicBezTo>
                  <a:pt x="7745" y="12991"/>
                  <a:pt x="7756" y="12898"/>
                  <a:pt x="7788" y="12856"/>
                </a:cubicBezTo>
                <a:cubicBezTo>
                  <a:pt x="7821" y="12814"/>
                  <a:pt x="8687" y="12783"/>
                  <a:pt x="9714" y="12786"/>
                </a:cubicBezTo>
                <a:cubicBezTo>
                  <a:pt x="10889" y="12789"/>
                  <a:pt x="11608" y="12745"/>
                  <a:pt x="11652" y="12669"/>
                </a:cubicBezTo>
                <a:cubicBezTo>
                  <a:pt x="11758" y="12485"/>
                  <a:pt x="13981" y="12463"/>
                  <a:pt x="14086" y="12646"/>
                </a:cubicBezTo>
                <a:cubicBezTo>
                  <a:pt x="14179" y="12808"/>
                  <a:pt x="15221" y="12833"/>
                  <a:pt x="15221" y="12673"/>
                </a:cubicBezTo>
                <a:cubicBezTo>
                  <a:pt x="15221" y="12622"/>
                  <a:pt x="15238" y="12491"/>
                  <a:pt x="15257" y="12382"/>
                </a:cubicBezTo>
                <a:cubicBezTo>
                  <a:pt x="15286" y="12235"/>
                  <a:pt x="15266" y="12193"/>
                  <a:pt x="15186" y="12222"/>
                </a:cubicBezTo>
                <a:cubicBezTo>
                  <a:pt x="15112" y="12249"/>
                  <a:pt x="15080" y="12194"/>
                  <a:pt x="15085" y="12051"/>
                </a:cubicBezTo>
                <a:cubicBezTo>
                  <a:pt x="15090" y="11936"/>
                  <a:pt x="15057" y="11841"/>
                  <a:pt x="15013" y="11841"/>
                </a:cubicBezTo>
                <a:cubicBezTo>
                  <a:pt x="14968" y="11841"/>
                  <a:pt x="14915" y="11760"/>
                  <a:pt x="14897" y="11662"/>
                </a:cubicBezTo>
                <a:cubicBezTo>
                  <a:pt x="14879" y="11563"/>
                  <a:pt x="14819" y="11483"/>
                  <a:pt x="14763" y="11483"/>
                </a:cubicBezTo>
                <a:cubicBezTo>
                  <a:pt x="14708" y="11483"/>
                  <a:pt x="14631" y="11403"/>
                  <a:pt x="14592" y="11304"/>
                </a:cubicBezTo>
                <a:cubicBezTo>
                  <a:pt x="14550" y="11197"/>
                  <a:pt x="14425" y="11125"/>
                  <a:pt x="14283" y="11125"/>
                </a:cubicBezTo>
                <a:cubicBezTo>
                  <a:pt x="14153" y="11125"/>
                  <a:pt x="13992" y="11048"/>
                  <a:pt x="13928" y="10954"/>
                </a:cubicBezTo>
                <a:cubicBezTo>
                  <a:pt x="13784" y="10743"/>
                  <a:pt x="13897" y="10752"/>
                  <a:pt x="10509" y="10705"/>
                </a:cubicBezTo>
                <a:cubicBezTo>
                  <a:pt x="8410" y="10676"/>
                  <a:pt x="7703" y="10630"/>
                  <a:pt x="7671" y="10522"/>
                </a:cubicBezTo>
                <a:cubicBezTo>
                  <a:pt x="7645" y="10435"/>
                  <a:pt x="7545" y="10397"/>
                  <a:pt x="7414" y="10429"/>
                </a:cubicBezTo>
                <a:cubicBezTo>
                  <a:pt x="7242" y="10471"/>
                  <a:pt x="7194" y="10439"/>
                  <a:pt x="7172" y="10266"/>
                </a:cubicBezTo>
                <a:cubicBezTo>
                  <a:pt x="7157" y="10145"/>
                  <a:pt x="7093" y="10048"/>
                  <a:pt x="7029" y="10048"/>
                </a:cubicBezTo>
                <a:cubicBezTo>
                  <a:pt x="6962" y="10048"/>
                  <a:pt x="6771" y="9744"/>
                  <a:pt x="6579" y="9332"/>
                </a:cubicBezTo>
                <a:cubicBezTo>
                  <a:pt x="6395" y="8938"/>
                  <a:pt x="6244" y="8650"/>
                  <a:pt x="6244" y="8690"/>
                </a:cubicBezTo>
                <a:cubicBezTo>
                  <a:pt x="6244" y="8731"/>
                  <a:pt x="6205" y="8699"/>
                  <a:pt x="6158" y="8617"/>
                </a:cubicBezTo>
                <a:cubicBezTo>
                  <a:pt x="6111" y="8536"/>
                  <a:pt x="6085" y="8427"/>
                  <a:pt x="6100" y="8375"/>
                </a:cubicBezTo>
                <a:cubicBezTo>
                  <a:pt x="6116" y="8324"/>
                  <a:pt x="6090" y="8250"/>
                  <a:pt x="6043" y="8212"/>
                </a:cubicBezTo>
                <a:cubicBezTo>
                  <a:pt x="5996" y="8174"/>
                  <a:pt x="5957" y="8030"/>
                  <a:pt x="5957" y="7893"/>
                </a:cubicBezTo>
                <a:cubicBezTo>
                  <a:pt x="5957" y="7756"/>
                  <a:pt x="5883" y="7498"/>
                  <a:pt x="5791" y="7321"/>
                </a:cubicBezTo>
                <a:cubicBezTo>
                  <a:pt x="5700" y="7144"/>
                  <a:pt x="5616" y="6894"/>
                  <a:pt x="5605" y="6765"/>
                </a:cubicBezTo>
                <a:cubicBezTo>
                  <a:pt x="5583" y="6496"/>
                  <a:pt x="5449" y="6179"/>
                  <a:pt x="5311" y="6069"/>
                </a:cubicBezTo>
                <a:cubicBezTo>
                  <a:pt x="5257" y="6025"/>
                  <a:pt x="5231" y="5918"/>
                  <a:pt x="5250" y="5816"/>
                </a:cubicBezTo>
                <a:cubicBezTo>
                  <a:pt x="5268" y="5718"/>
                  <a:pt x="5235" y="5504"/>
                  <a:pt x="5177" y="5338"/>
                </a:cubicBezTo>
                <a:cubicBezTo>
                  <a:pt x="5089" y="5084"/>
                  <a:pt x="5025" y="5037"/>
                  <a:pt x="4775" y="5034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17" name="Shape 117"/>
          <p:cNvSpPr/>
          <p:nvPr/>
        </p:nvSpPr>
        <p:spPr>
          <a:xfrm>
            <a:off x="7357283" y="3218177"/>
            <a:ext cx="2252781" cy="421637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algn="ctr">
              <a:defRPr sz="2100">
                <a:solidFill>
                  <a:schemeClr val="accent5"/>
                </a:solidFill>
              </a:defRPr>
            </a:lvl1pPr>
          </a:lstStyle>
          <a:p>
            <a:r>
              <a:t>ONE SIZE FITS ALL</a:t>
            </a:r>
          </a:p>
        </p:txBody>
      </p:sp>
      <p:sp>
        <p:nvSpPr>
          <p:cNvPr id="118" name="Shape 118"/>
          <p:cNvSpPr/>
          <p:nvPr/>
        </p:nvSpPr>
        <p:spPr>
          <a:xfrm>
            <a:off x="567114" y="2558126"/>
            <a:ext cx="595349" cy="5"/>
          </a:xfrm>
          <a:prstGeom prst="line">
            <a:avLst/>
          </a:prstGeom>
          <a:ln w="12700">
            <a:solidFill>
              <a:schemeClr val="accent1"/>
            </a:solidFill>
            <a:miter/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19" name="Shape 119"/>
          <p:cNvSpPr/>
          <p:nvPr/>
        </p:nvSpPr>
        <p:spPr>
          <a:xfrm>
            <a:off x="567114" y="3467100"/>
            <a:ext cx="595349" cy="0"/>
          </a:xfrm>
          <a:prstGeom prst="line">
            <a:avLst/>
          </a:prstGeom>
          <a:ln w="12700">
            <a:solidFill>
              <a:schemeClr val="accent1"/>
            </a:solidFill>
            <a:miter/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20" name="Shape 120"/>
          <p:cNvSpPr/>
          <p:nvPr/>
        </p:nvSpPr>
        <p:spPr>
          <a:xfrm flipV="1">
            <a:off x="567872" y="1829597"/>
            <a:ext cx="8" cy="1630823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21" name="Shape 121"/>
          <p:cNvSpPr/>
          <p:nvPr/>
        </p:nvSpPr>
        <p:spPr>
          <a:xfrm>
            <a:off x="1169829" y="2347307"/>
            <a:ext cx="3336511" cy="421637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algn="ctr">
              <a:defRPr sz="2100">
                <a:solidFill>
                  <a:schemeClr val="accent5"/>
                </a:solidFill>
              </a:defRPr>
            </a:lvl1pPr>
          </a:lstStyle>
          <a:p>
            <a:r>
              <a:t>PARS FLACCIDA TECHNIQUE</a:t>
            </a:r>
          </a:p>
        </p:txBody>
      </p:sp>
      <p:sp>
        <p:nvSpPr>
          <p:cNvPr id="122" name="Shape 122"/>
          <p:cNvSpPr/>
          <p:nvPr/>
        </p:nvSpPr>
        <p:spPr>
          <a:xfrm>
            <a:off x="1168375" y="3218177"/>
            <a:ext cx="3095335" cy="421637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 anchor="ctr">
            <a:spAutoFit/>
          </a:bodyPr>
          <a:lstStyle>
            <a:lvl1pPr algn="ctr">
              <a:defRPr sz="2100">
                <a:solidFill>
                  <a:schemeClr val="accent5"/>
                </a:solidFill>
              </a:defRPr>
            </a:lvl1pPr>
          </a:lstStyle>
          <a:p>
            <a:r>
              <a:t>PERIGASTRIC TECHNIQUE</a:t>
            </a:r>
          </a:p>
        </p:txBody>
      </p:sp>
      <p:sp>
        <p:nvSpPr>
          <p:cNvPr id="123" name="Shape 123"/>
          <p:cNvSpPr/>
          <p:nvPr/>
        </p:nvSpPr>
        <p:spPr>
          <a:xfrm flipH="1" flipV="1">
            <a:off x="560063" y="3453027"/>
            <a:ext cx="1160014" cy="1785332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24" name="Shape 124"/>
          <p:cNvSpPr/>
          <p:nvPr/>
        </p:nvSpPr>
        <p:spPr>
          <a:xfrm>
            <a:off x="3502538" y="2509072"/>
            <a:ext cx="1709321" cy="2485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611" h="21600" extrusionOk="0">
                <a:moveTo>
                  <a:pt x="0" y="21600"/>
                </a:moveTo>
                <a:cubicBezTo>
                  <a:pt x="18663" y="11644"/>
                  <a:pt x="21600" y="4444"/>
                  <a:pt x="8810" y="0"/>
                </a:cubicBezTo>
              </a:path>
            </a:pathLst>
          </a:custGeom>
          <a:ln w="12700">
            <a:solidFill>
              <a:schemeClr val="accent1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25" name="Shape 125"/>
          <p:cNvSpPr/>
          <p:nvPr/>
        </p:nvSpPr>
        <p:spPr>
          <a:xfrm>
            <a:off x="3628321" y="3455844"/>
            <a:ext cx="1128834" cy="1441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511" h="21600" extrusionOk="0">
                <a:moveTo>
                  <a:pt x="0" y="21600"/>
                </a:moveTo>
                <a:cubicBezTo>
                  <a:pt x="18994" y="9367"/>
                  <a:pt x="21600" y="2167"/>
                  <a:pt x="7817" y="0"/>
                </a:cubicBezTo>
              </a:path>
            </a:pathLst>
          </a:custGeom>
          <a:ln w="12700">
            <a:solidFill>
              <a:schemeClr val="accent1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26" name="Shape 126"/>
          <p:cNvSpPr/>
          <p:nvPr/>
        </p:nvSpPr>
        <p:spPr>
          <a:xfrm>
            <a:off x="1405795" y="4737660"/>
            <a:ext cx="2620505" cy="1374137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2100">
                <a:solidFill>
                  <a:schemeClr val="accent5"/>
                </a:solidFill>
              </a:defRPr>
            </a:lvl1pPr>
          </a:lstStyle>
          <a:p>
            <a:r>
              <a:t>MEDIALLY TO LATERAL STARTING 4 CM FROM THE EG JUNCTION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/>
          <p:nvPr/>
        </p:nvSpPr>
        <p:spPr>
          <a:xfrm>
            <a:off x="1662706" y="636950"/>
            <a:ext cx="2620507" cy="1691637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2100">
                <a:solidFill>
                  <a:schemeClr val="accent5"/>
                </a:solidFill>
              </a:defRPr>
            </a:lvl1pPr>
          </a:lstStyle>
          <a:p>
            <a:r>
              <a:t>GRAB THE RING FROM THE HARD BLUE SIDE ANDD PULL IT OVER THE SLEEVE</a:t>
            </a:r>
          </a:p>
        </p:txBody>
      </p:sp>
      <p:pic>
        <p:nvPicPr>
          <p:cNvPr id="130" name="image3.png" descr="Schermata 2020-09-25 alle 18.15.03.png"/>
          <p:cNvPicPr>
            <a:picLocks noChangeAspect="1"/>
          </p:cNvPicPr>
          <p:nvPr/>
        </p:nvPicPr>
        <p:blipFill>
          <a:blip r:embed="rId2"/>
          <a:srcRect t="5991" b="598"/>
          <a:stretch>
            <a:fillRect/>
          </a:stretch>
        </p:blipFill>
        <p:spPr>
          <a:xfrm>
            <a:off x="375209" y="2848328"/>
            <a:ext cx="5195617" cy="2957605"/>
          </a:xfrm>
          <a:prstGeom prst="rect">
            <a:avLst/>
          </a:prstGeom>
          <a:ln w="12700">
            <a:miter lim="400000"/>
          </a:ln>
        </p:spPr>
      </p:pic>
      <p:sp>
        <p:nvSpPr>
          <p:cNvPr id="131" name="Shape 131"/>
          <p:cNvSpPr/>
          <p:nvPr/>
        </p:nvSpPr>
        <p:spPr>
          <a:xfrm>
            <a:off x="5184649" y="1067361"/>
            <a:ext cx="1815827" cy="830825"/>
          </a:xfrm>
          <a:prstGeom prst="rightArrow">
            <a:avLst>
              <a:gd name="adj1" fmla="val 32000"/>
              <a:gd name="adj2" fmla="val 91354"/>
            </a:avLst>
          </a:prstGeom>
          <a:solidFill>
            <a:srgbClr val="4EADEA"/>
          </a:solidFill>
          <a:ln w="12700">
            <a:solidFill>
              <a:schemeClr val="accent1"/>
            </a:solidFill>
            <a:miter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132" name="Shape 132"/>
          <p:cNvSpPr/>
          <p:nvPr/>
        </p:nvSpPr>
        <p:spPr>
          <a:xfrm>
            <a:off x="7908793" y="951856"/>
            <a:ext cx="2620507" cy="1061825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2100">
                <a:solidFill>
                  <a:schemeClr val="accent5"/>
                </a:solidFill>
              </a:defRPr>
            </a:lvl1pPr>
          </a:lstStyle>
          <a:p>
            <a:r>
              <a:rPr dirty="0"/>
              <a:t>CLOSE THE RING OVER THE BOUGIE (36 FR) AT THE FIRS</a:t>
            </a:r>
            <a:r>
              <a:rPr lang="it-IT" dirty="0"/>
              <a:t>T</a:t>
            </a:r>
            <a:r>
              <a:rPr dirty="0"/>
              <a:t> STEP</a:t>
            </a:r>
          </a:p>
        </p:txBody>
      </p:sp>
      <p:pic>
        <p:nvPicPr>
          <p:cNvPr id="133" name="image4.png" descr="Schermata 2020-09-25 alle 18.22.2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8200" y="2850944"/>
            <a:ext cx="5181687" cy="29522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/>
          <p:nvPr/>
        </p:nvSpPr>
        <p:spPr>
          <a:xfrm>
            <a:off x="302175" y="570596"/>
            <a:ext cx="5341562" cy="1384990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2100">
                <a:solidFill>
                  <a:schemeClr val="accent5"/>
                </a:solidFill>
              </a:defRPr>
            </a:lvl1pPr>
          </a:lstStyle>
          <a:p>
            <a:r>
              <a:rPr dirty="0"/>
              <a:t>THE RING HAS TO BE LEFT IN PLACE IN A LOOSE FASHION (WE DON’T WANT TO CREATE A STRICTURE WICH COULD INCREASE PRESSURE AND THE GASTRIC LEAK INCIDENCE)</a:t>
            </a:r>
          </a:p>
        </p:txBody>
      </p:sp>
      <p:sp>
        <p:nvSpPr>
          <p:cNvPr id="137" name="Shape 137"/>
          <p:cNvSpPr/>
          <p:nvPr/>
        </p:nvSpPr>
        <p:spPr>
          <a:xfrm>
            <a:off x="6548262" y="576120"/>
            <a:ext cx="5341568" cy="1056637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2100">
                <a:solidFill>
                  <a:schemeClr val="accent5"/>
                </a:solidFill>
              </a:defRPr>
            </a:lvl1pPr>
          </a:lstStyle>
          <a:p>
            <a:r>
              <a:t>REMOVE THE BOUGIE AFTER METHYLENE BLUE TEST AND SECURE THE RING WITH TWO NON-ABSORBABLE SUTURES</a:t>
            </a:r>
          </a:p>
        </p:txBody>
      </p:sp>
      <p:pic>
        <p:nvPicPr>
          <p:cNvPr id="138" name="image5.png" descr="Schermata 2020-09-25 alle 18.31.5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823" y="2408490"/>
            <a:ext cx="5354266" cy="34240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9" name="image6.png" descr="Schermata 2020-09-25 alle 18.34.56.png"/>
          <p:cNvPicPr>
            <a:picLocks noChangeAspect="1"/>
          </p:cNvPicPr>
          <p:nvPr/>
        </p:nvPicPr>
        <p:blipFill>
          <a:blip r:embed="rId3"/>
          <a:srcRect r="13529"/>
          <a:stretch>
            <a:fillRect/>
          </a:stretch>
        </p:blipFill>
        <p:spPr>
          <a:xfrm>
            <a:off x="6548669" y="2408581"/>
            <a:ext cx="5340685" cy="34240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" y="985119"/>
            <a:ext cx="5761536" cy="4247556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5087" y="1035266"/>
            <a:ext cx="3562379" cy="4052534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7200" y="5246008"/>
            <a:ext cx="3626983" cy="1611992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4183" y="5232675"/>
            <a:ext cx="3576008" cy="1541537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391885" y="235132"/>
            <a:ext cx="114691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 smtClean="0">
                <a:solidFill>
                  <a:schemeClr val="bg2">
                    <a:lumMod val="75000"/>
                  </a:schemeClr>
                </a:solidFill>
              </a:rPr>
              <a:t> Ring-</a:t>
            </a:r>
            <a:r>
              <a:rPr lang="it-IT" sz="4000" b="1" dirty="0" err="1" smtClean="0">
                <a:solidFill>
                  <a:schemeClr val="bg2">
                    <a:lumMod val="75000"/>
                  </a:schemeClr>
                </a:solidFill>
              </a:rPr>
              <a:t>augmented</a:t>
            </a:r>
            <a:r>
              <a:rPr lang="it-IT" sz="4000" b="1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it-IT" sz="4000" b="1" dirty="0" err="1" smtClean="0">
                <a:solidFill>
                  <a:schemeClr val="bg2">
                    <a:lumMod val="75000"/>
                  </a:schemeClr>
                </a:solidFill>
              </a:rPr>
              <a:t>Metabolic</a:t>
            </a:r>
            <a:r>
              <a:rPr lang="it-IT" sz="4000" b="1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it-IT" sz="4000" b="1" dirty="0" err="1" smtClean="0">
                <a:solidFill>
                  <a:schemeClr val="bg2">
                    <a:lumMod val="75000"/>
                  </a:schemeClr>
                </a:solidFill>
              </a:rPr>
              <a:t>Bariatric</a:t>
            </a:r>
            <a:r>
              <a:rPr lang="it-IT" sz="4000" b="1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it-IT" sz="4000" b="1" dirty="0" err="1" smtClean="0">
                <a:solidFill>
                  <a:schemeClr val="bg2">
                    <a:lumMod val="75000"/>
                  </a:schemeClr>
                </a:solidFill>
              </a:rPr>
              <a:t>Surgery</a:t>
            </a:r>
            <a:endParaRPr lang="it-IT" sz="40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6285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45321"/>
            <a:ext cx="6255583" cy="5068393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391885" y="252549"/>
            <a:ext cx="114691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 err="1" smtClean="0">
                <a:solidFill>
                  <a:schemeClr val="bg2">
                    <a:lumMod val="75000"/>
                  </a:schemeClr>
                </a:solidFill>
              </a:rPr>
              <a:t>Banded</a:t>
            </a:r>
            <a:r>
              <a:rPr lang="it-IT" sz="4000" b="1" dirty="0" smtClean="0">
                <a:solidFill>
                  <a:schemeClr val="bg2">
                    <a:lumMod val="75000"/>
                  </a:schemeClr>
                </a:solidFill>
              </a:rPr>
              <a:t> Sleeve </a:t>
            </a:r>
            <a:r>
              <a:rPr lang="it-IT" sz="4000" b="1" dirty="0" err="1" smtClean="0">
                <a:solidFill>
                  <a:schemeClr val="bg2">
                    <a:lumMod val="75000"/>
                  </a:schemeClr>
                </a:solidFill>
              </a:rPr>
              <a:t>Gastrectomy</a:t>
            </a:r>
            <a:r>
              <a:rPr lang="it-IT" sz="4000" b="1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endParaRPr lang="it-IT" sz="4000" b="1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5583" y="1150005"/>
            <a:ext cx="5631866" cy="516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327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79" y="1143314"/>
            <a:ext cx="6042488" cy="4685212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391885" y="60961"/>
            <a:ext cx="114691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 err="1" smtClean="0">
                <a:solidFill>
                  <a:schemeClr val="bg2">
                    <a:lumMod val="75000"/>
                  </a:schemeClr>
                </a:solidFill>
              </a:rPr>
              <a:t>Banded</a:t>
            </a:r>
            <a:r>
              <a:rPr lang="it-IT" sz="4000" b="1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it-IT" sz="4000" b="1" dirty="0" err="1" smtClean="0">
                <a:solidFill>
                  <a:schemeClr val="bg2">
                    <a:lumMod val="75000"/>
                  </a:schemeClr>
                </a:solidFill>
              </a:rPr>
              <a:t>One-Anastomosis</a:t>
            </a:r>
            <a:r>
              <a:rPr lang="it-IT" sz="4000" b="1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it-IT" sz="4000" b="1" dirty="0" err="1" smtClean="0">
                <a:solidFill>
                  <a:schemeClr val="bg2">
                    <a:lumMod val="75000"/>
                  </a:schemeClr>
                </a:solidFill>
              </a:rPr>
              <a:t>Gastric</a:t>
            </a:r>
            <a:r>
              <a:rPr lang="it-IT" sz="4000" b="1" dirty="0" smtClean="0">
                <a:solidFill>
                  <a:schemeClr val="bg2">
                    <a:lumMod val="75000"/>
                  </a:schemeClr>
                </a:solidFill>
              </a:rPr>
              <a:t> Bypass </a:t>
            </a:r>
            <a:endParaRPr lang="it-IT" sz="4000" b="1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495" y="687977"/>
            <a:ext cx="5590011" cy="6086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801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885" y="1125240"/>
            <a:ext cx="5941302" cy="5083195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391885" y="243841"/>
            <a:ext cx="114691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 smtClean="0">
                <a:solidFill>
                  <a:schemeClr val="bg2">
                    <a:lumMod val="75000"/>
                  </a:schemeClr>
                </a:solidFill>
              </a:rPr>
              <a:t> Ring-</a:t>
            </a:r>
            <a:r>
              <a:rPr lang="it-IT" sz="4000" b="1" dirty="0" err="1" smtClean="0">
                <a:solidFill>
                  <a:schemeClr val="bg2">
                    <a:lumMod val="75000"/>
                  </a:schemeClr>
                </a:solidFill>
              </a:rPr>
              <a:t>Augmented</a:t>
            </a:r>
            <a:r>
              <a:rPr lang="it-IT" sz="4000" b="1" dirty="0" smtClean="0">
                <a:solidFill>
                  <a:schemeClr val="bg2">
                    <a:lumMod val="75000"/>
                  </a:schemeClr>
                </a:solidFill>
              </a:rPr>
              <a:t> RYGB</a:t>
            </a:r>
            <a:endParaRPr lang="it-IT" sz="4000" b="1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9508" y="1174349"/>
            <a:ext cx="5532024" cy="4984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1143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79" y="1249388"/>
            <a:ext cx="5839803" cy="4989336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391885" y="243841"/>
            <a:ext cx="114691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 smtClean="0">
                <a:solidFill>
                  <a:schemeClr val="bg2">
                    <a:lumMod val="75000"/>
                  </a:schemeClr>
                </a:solidFill>
              </a:rPr>
              <a:t> Ring-</a:t>
            </a:r>
            <a:r>
              <a:rPr lang="it-IT" sz="4000" b="1" dirty="0" err="1" smtClean="0">
                <a:solidFill>
                  <a:schemeClr val="bg2">
                    <a:lumMod val="75000"/>
                  </a:schemeClr>
                </a:solidFill>
              </a:rPr>
              <a:t>Augmented</a:t>
            </a:r>
            <a:r>
              <a:rPr lang="it-IT" sz="4000" b="1" dirty="0" smtClean="0">
                <a:solidFill>
                  <a:schemeClr val="bg2">
                    <a:lumMod val="75000"/>
                  </a:schemeClr>
                </a:solidFill>
              </a:rPr>
              <a:t> RYGB</a:t>
            </a:r>
            <a:endParaRPr lang="it-IT" sz="4000" b="1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588" y="1202459"/>
            <a:ext cx="5834743" cy="5083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5131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815"/>
            <a:ext cx="6436046" cy="5372237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7582" y="776014"/>
            <a:ext cx="5754418" cy="5981838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391885" y="148042"/>
            <a:ext cx="114691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 smtClean="0">
                <a:solidFill>
                  <a:schemeClr val="bg2">
                    <a:lumMod val="75000"/>
                  </a:schemeClr>
                </a:solidFill>
              </a:rPr>
              <a:t> Ring-</a:t>
            </a:r>
            <a:r>
              <a:rPr lang="it-IT" sz="4000" b="1" dirty="0" err="1" smtClean="0">
                <a:solidFill>
                  <a:schemeClr val="bg2">
                    <a:lumMod val="75000"/>
                  </a:schemeClr>
                </a:solidFill>
              </a:rPr>
              <a:t>Augmented</a:t>
            </a:r>
            <a:r>
              <a:rPr lang="it-IT" sz="4000" b="1" dirty="0" smtClean="0">
                <a:solidFill>
                  <a:schemeClr val="bg2">
                    <a:lumMod val="75000"/>
                  </a:schemeClr>
                </a:solidFill>
              </a:rPr>
              <a:t> RYGB</a:t>
            </a:r>
            <a:endParaRPr lang="it-IT" sz="40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1898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391885" y="148042"/>
            <a:ext cx="114691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 smtClean="0">
                <a:solidFill>
                  <a:schemeClr val="bg2">
                    <a:lumMod val="75000"/>
                  </a:schemeClr>
                </a:solidFill>
              </a:rPr>
              <a:t> Ring-</a:t>
            </a:r>
            <a:r>
              <a:rPr lang="it-IT" sz="4000" b="1" dirty="0" err="1" smtClean="0">
                <a:solidFill>
                  <a:schemeClr val="bg2">
                    <a:lumMod val="75000"/>
                  </a:schemeClr>
                </a:solidFill>
              </a:rPr>
              <a:t>Augmented</a:t>
            </a:r>
            <a:r>
              <a:rPr lang="it-IT" sz="4000" b="1" dirty="0" smtClean="0">
                <a:solidFill>
                  <a:schemeClr val="bg2">
                    <a:lumMod val="75000"/>
                  </a:schemeClr>
                </a:solidFill>
              </a:rPr>
              <a:t> RYGB</a:t>
            </a:r>
            <a:endParaRPr lang="it-IT" sz="4000" b="1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855928"/>
            <a:ext cx="6144985" cy="5524382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7102" y="954540"/>
            <a:ext cx="6174898" cy="532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5716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9248" y="-297657"/>
            <a:ext cx="10515600" cy="1325563"/>
          </a:xfrm>
        </p:spPr>
        <p:txBody>
          <a:bodyPr/>
          <a:lstStyle/>
          <a:p>
            <a:r>
              <a:rPr lang="it-IT" dirty="0"/>
              <a:t>                      </a:t>
            </a:r>
            <a:r>
              <a:rPr lang="it-IT" dirty="0">
                <a:solidFill>
                  <a:srgbClr val="FF0000"/>
                </a:solidFill>
              </a:rPr>
              <a:t>Take-Home Message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365760" y="1027906"/>
            <a:ext cx="11923776" cy="56938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Banded</a:t>
            </a:r>
            <a:r>
              <a:rPr kumimoji="0" lang="it-IT" sz="2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 SG:  - </a:t>
            </a:r>
            <a:r>
              <a:rPr kumimoji="0" lang="it-IT" sz="2800" b="0" i="0" u="none" strike="noStrike" cap="none" spc="0" normalizeH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superior</a:t>
            </a:r>
            <a:r>
              <a:rPr kumimoji="0" lang="it-IT" sz="2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 long-term %EWL, </a:t>
            </a:r>
            <a:r>
              <a:rPr lang="it-IT" sz="2800" dirty="0"/>
              <a:t>&lt; </a:t>
            </a:r>
            <a:r>
              <a:rPr kumimoji="0" lang="it-IT" sz="2800" b="0" i="0" u="none" strike="noStrike" cap="none" spc="0" normalizeH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weight</a:t>
            </a:r>
            <a:r>
              <a:rPr kumimoji="0" lang="it-IT" sz="2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 re-gain and </a:t>
            </a:r>
            <a:r>
              <a:rPr kumimoji="0" lang="it-IT" sz="2800" b="0" i="0" u="none" strike="noStrike" cap="none" spc="0" normalizeH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QoL</a:t>
            </a:r>
            <a:r>
              <a:rPr kumimoji="0" lang="it-IT" sz="2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. </a:t>
            </a:r>
            <a:br>
              <a:rPr kumimoji="0" lang="it-IT" sz="2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</a:br>
            <a:r>
              <a:rPr kumimoji="0" lang="it-IT" sz="2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                      </a:t>
            </a:r>
            <a:r>
              <a:rPr lang="it-IT" sz="2800" dirty="0"/>
              <a:t> - </a:t>
            </a:r>
            <a:r>
              <a:rPr lang="it-IT" sz="2800" dirty="0" err="1"/>
              <a:t>o</a:t>
            </a:r>
            <a:r>
              <a:rPr kumimoji="0" lang="it-IT" sz="2800" b="0" i="0" u="none" strike="noStrike" cap="none" spc="0" normalizeH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verall</a:t>
            </a:r>
            <a:r>
              <a:rPr kumimoji="0" lang="it-IT" sz="2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kumimoji="0" lang="it-IT" sz="2800" b="0" i="0" u="none" strike="noStrike" cap="none" spc="0" normalizeH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complication</a:t>
            </a:r>
            <a:r>
              <a:rPr kumimoji="0" lang="it-IT" sz="2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 rate similar to SG.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2800" dirty="0"/>
              <a:t>                       - </a:t>
            </a:r>
            <a:r>
              <a:rPr kumimoji="0" lang="it-IT" sz="2800" b="0" i="0" u="none" strike="noStrike" cap="none" spc="0" normalizeH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good</a:t>
            </a:r>
            <a:r>
              <a:rPr kumimoji="0" lang="it-IT" sz="2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 option in the super-obese</a:t>
            </a:r>
            <a:endParaRPr kumimoji="0" lang="it-IT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it-IT" sz="2800" dirty="0"/>
          </a:p>
          <a:p>
            <a:r>
              <a:rPr kumimoji="0" lang="it-IT" sz="2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Banded</a:t>
            </a:r>
            <a:r>
              <a:rPr kumimoji="0" lang="it-IT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 RYGB: -</a:t>
            </a:r>
            <a:r>
              <a:rPr kumimoji="0" lang="it-IT" sz="2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kumimoji="0" lang="it-IT" sz="2800" b="0" i="0" u="none" strike="noStrike" cap="none" spc="0" normalizeH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s</a:t>
            </a:r>
            <a:r>
              <a:rPr lang="it-IT" sz="2800" dirty="0" err="1"/>
              <a:t>uperior</a:t>
            </a:r>
            <a:r>
              <a:rPr lang="it-IT" sz="2800" dirty="0"/>
              <a:t> long-term %EWL and &lt; </a:t>
            </a:r>
            <a:r>
              <a:rPr lang="it-IT" sz="2800" dirty="0" err="1"/>
              <a:t>weight</a:t>
            </a:r>
            <a:r>
              <a:rPr lang="it-IT" sz="2800" dirty="0"/>
              <a:t> re-gain. </a:t>
            </a:r>
          </a:p>
          <a:p>
            <a:r>
              <a:rPr lang="it-IT" sz="2800" dirty="0"/>
              <a:t>                           - </a:t>
            </a:r>
            <a:r>
              <a:rPr lang="it-IT" sz="2800" dirty="0" err="1"/>
              <a:t>Overall</a:t>
            </a:r>
            <a:r>
              <a:rPr lang="it-IT" sz="2800" dirty="0"/>
              <a:t> </a:t>
            </a:r>
            <a:r>
              <a:rPr lang="it-IT" sz="2800" dirty="0" err="1"/>
              <a:t>complication</a:t>
            </a:r>
            <a:r>
              <a:rPr lang="it-IT" sz="2800" dirty="0"/>
              <a:t> rate similar to RYGB.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2800" dirty="0" err="1"/>
              <a:t>Banded</a:t>
            </a:r>
            <a:r>
              <a:rPr lang="it-IT" sz="2800" dirty="0"/>
              <a:t> OAGB: - </a:t>
            </a:r>
            <a:r>
              <a:rPr lang="it-IT" sz="2800" dirty="0" err="1"/>
              <a:t>appears</a:t>
            </a:r>
            <a:r>
              <a:rPr lang="it-IT" sz="2800" dirty="0"/>
              <a:t> </a:t>
            </a:r>
            <a:r>
              <a:rPr lang="it-IT" sz="2800" dirty="0" err="1"/>
              <a:t>safe</a:t>
            </a:r>
            <a:r>
              <a:rPr lang="it-IT" sz="2800" dirty="0"/>
              <a:t>. </a:t>
            </a:r>
          </a:p>
          <a:p>
            <a:r>
              <a:rPr lang="it-IT" sz="2800" dirty="0"/>
              <a:t>                           - </a:t>
            </a:r>
            <a:r>
              <a:rPr lang="it-IT" sz="2800" dirty="0" err="1"/>
              <a:t>Currently</a:t>
            </a:r>
            <a:r>
              <a:rPr lang="it-IT" sz="2800" dirty="0"/>
              <a:t> </a:t>
            </a:r>
            <a:r>
              <a:rPr lang="it-IT" sz="2800" dirty="0" err="1"/>
              <a:t>little</a:t>
            </a:r>
            <a:r>
              <a:rPr lang="it-IT" sz="2800" dirty="0"/>
              <a:t> </a:t>
            </a:r>
            <a:r>
              <a:rPr lang="it-IT" sz="2800" dirty="0" err="1"/>
              <a:t>evidence</a:t>
            </a:r>
            <a:r>
              <a:rPr lang="it-IT" sz="2800" dirty="0"/>
              <a:t>: no long-term data. No </a:t>
            </a:r>
            <a:r>
              <a:rPr lang="it-IT" sz="2800" dirty="0" err="1"/>
              <a:t>RCTs</a:t>
            </a:r>
            <a:r>
              <a:rPr lang="it-IT" sz="2800" dirty="0"/>
              <a:t>.</a:t>
            </a:r>
          </a:p>
          <a:p>
            <a:endParaRPr kumimoji="0" lang="it-IT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  <a:p>
            <a:r>
              <a:rPr lang="it-IT" sz="2800" dirty="0" err="1"/>
              <a:t>Banded</a:t>
            </a:r>
            <a:r>
              <a:rPr lang="it-IT" sz="2800" dirty="0"/>
              <a:t> Re-do: - </a:t>
            </a:r>
            <a:r>
              <a:rPr lang="it-IT" sz="2800" dirty="0" err="1"/>
              <a:t>Good</a:t>
            </a:r>
            <a:r>
              <a:rPr lang="it-IT" sz="2800" dirty="0"/>
              <a:t> option </a:t>
            </a:r>
          </a:p>
          <a:p>
            <a:r>
              <a:rPr lang="it-IT" sz="2800" dirty="0"/>
              <a:t>                           - </a:t>
            </a:r>
            <a:r>
              <a:rPr lang="it-IT" sz="2800" dirty="0" err="1"/>
              <a:t>Maybe</a:t>
            </a:r>
            <a:r>
              <a:rPr lang="it-IT" sz="2800" dirty="0"/>
              <a:t> in </a:t>
            </a:r>
            <a:r>
              <a:rPr lang="it-IT" sz="2800" dirty="0" err="1"/>
              <a:t>integrated</a:t>
            </a:r>
            <a:r>
              <a:rPr lang="it-IT" sz="2800" dirty="0"/>
              <a:t> </a:t>
            </a:r>
            <a:r>
              <a:rPr lang="it-IT" sz="2800" dirty="0" err="1"/>
              <a:t>approach</a:t>
            </a:r>
            <a:r>
              <a:rPr lang="it-IT" sz="2800" dirty="0"/>
              <a:t>/</a:t>
            </a:r>
            <a:r>
              <a:rPr lang="it-IT" sz="2800" dirty="0" err="1"/>
              <a:t>procedures</a:t>
            </a:r>
            <a:endParaRPr lang="it-IT" sz="2800" dirty="0"/>
          </a:p>
          <a:p>
            <a:r>
              <a:rPr kumimoji="0" lang="it-IT" sz="2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                           </a:t>
            </a:r>
            <a:endParaRPr kumimoji="0" lang="it-IT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11403059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i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i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3127</TotalTime>
  <Words>607</Words>
  <Application>Microsoft Office PowerPoint</Application>
  <PresentationFormat>Widescreen</PresentationFormat>
  <Paragraphs>93</Paragraphs>
  <Slides>32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Times New Roman</vt:lpstr>
      <vt:lpstr>Tema di Office</vt:lpstr>
      <vt:lpstr>Presentazione standard di PowerPoint</vt:lpstr>
      <vt:lpstr>Presentazione standard di PowerPoint</vt:lpstr>
      <vt:lpstr>Banded sleeve: rationale</vt:lpstr>
      <vt:lpstr>Banded sleeve: results</vt:lpstr>
      <vt:lpstr>Banded sleeve: results</vt:lpstr>
      <vt:lpstr>Banded sleeve: results</vt:lpstr>
      <vt:lpstr>Presentazione standard di PowerPoint</vt:lpstr>
      <vt:lpstr>Presentazione standard di PowerPoint</vt:lpstr>
      <vt:lpstr>Presentazione standard di PowerPoint</vt:lpstr>
      <vt:lpstr>Banded RYGB: rationale</vt:lpstr>
      <vt:lpstr>Banded RYGB: results</vt:lpstr>
      <vt:lpstr>Banded RYGB: results</vt:lpstr>
      <vt:lpstr>Presentazione standard di PowerPoint</vt:lpstr>
      <vt:lpstr>Presentazione standard di PowerPoint</vt:lpstr>
      <vt:lpstr>Banded OAGB: rationale</vt:lpstr>
      <vt:lpstr>Banded OAGB: results</vt:lpstr>
      <vt:lpstr>Banded OAGB: results</vt:lpstr>
      <vt:lpstr>Banded OAGB: results</vt:lpstr>
      <vt:lpstr>Banded OAGB: results</vt:lpstr>
      <vt:lpstr>Re-do Surgery: Results</vt:lpstr>
      <vt:lpstr>Re-do Surgery: Results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                      Take-Home Message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Bruno sensi</dc:creator>
  <cp:lastModifiedBy>giacomo costanzo</cp:lastModifiedBy>
  <cp:revision>56</cp:revision>
  <dcterms:modified xsi:type="dcterms:W3CDTF">2026-09-17T14:13:30Z</dcterms:modified>
</cp:coreProperties>
</file>